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4"/>
  </p:sldMasterIdLst>
  <p:notesMasterIdLst>
    <p:notesMasterId r:id="rId25"/>
  </p:notesMasterIdLst>
  <p:sldIdLst>
    <p:sldId id="257" r:id="rId5"/>
    <p:sldId id="259" r:id="rId6"/>
    <p:sldId id="260" r:id="rId7"/>
    <p:sldId id="261" r:id="rId8"/>
    <p:sldId id="263" r:id="rId9"/>
    <p:sldId id="264" r:id="rId10"/>
    <p:sldId id="265" r:id="rId11"/>
    <p:sldId id="266" r:id="rId12"/>
    <p:sldId id="267" r:id="rId13"/>
    <p:sldId id="268" r:id="rId14"/>
    <p:sldId id="269" r:id="rId15"/>
    <p:sldId id="270" r:id="rId16"/>
    <p:sldId id="271" r:id="rId17"/>
    <p:sldId id="272" r:id="rId18"/>
    <p:sldId id="273" r:id="rId19"/>
    <p:sldId id="277" r:id="rId20"/>
    <p:sldId id="262" r:id="rId21"/>
    <p:sldId id="274" r:id="rId22"/>
    <p:sldId id="275" r:id="rId23"/>
    <p:sldId id="27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9520" autoAdjust="0"/>
  </p:normalViewPr>
  <p:slideViewPr>
    <p:cSldViewPr snapToGrid="0">
      <p:cViewPr varScale="1">
        <p:scale>
          <a:sx n="68" d="100"/>
          <a:sy n="68" d="100"/>
        </p:scale>
        <p:origin x="126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6970D3-BDB7-4910-8F37-0519A362EC33}" type="doc">
      <dgm:prSet loTypeId="urn:microsoft.com/office/officeart/2005/8/layout/hList9" loCatId="list" qsTypeId="urn:microsoft.com/office/officeart/2005/8/quickstyle/simple1" qsCatId="simple" csTypeId="urn:microsoft.com/office/officeart/2005/8/colors/colorful1" csCatId="colorful" phldr="1"/>
      <dgm:spPr/>
      <dgm:t>
        <a:bodyPr/>
        <a:lstStyle/>
        <a:p>
          <a:endParaRPr lang="en-IN"/>
        </a:p>
      </dgm:t>
    </dgm:pt>
    <dgm:pt modelId="{7DA3D95B-1BFF-4900-A687-F05A45A1E4A3}">
      <dgm:prSet phldrT="[Text]"/>
      <dgm:spPr/>
      <dgm:t>
        <a:bodyPr/>
        <a:lstStyle/>
        <a:p>
          <a:r>
            <a:rPr lang="en-IN" dirty="0">
              <a:solidFill>
                <a:schemeClr val="tx1"/>
              </a:solidFill>
            </a:rPr>
            <a:t>Diwali</a:t>
          </a:r>
        </a:p>
      </dgm:t>
    </dgm:pt>
    <dgm:pt modelId="{39943CF0-47CA-4D8F-ACF7-1748B05F5FB1}" type="parTrans" cxnId="{F132166B-8D0A-495B-B662-A9F364C480D3}">
      <dgm:prSet/>
      <dgm:spPr/>
      <dgm:t>
        <a:bodyPr/>
        <a:lstStyle/>
        <a:p>
          <a:endParaRPr lang="en-IN"/>
        </a:p>
      </dgm:t>
    </dgm:pt>
    <dgm:pt modelId="{CB0A9EE5-340E-4FB4-93A7-5F069FD1A97E}" type="sibTrans" cxnId="{F132166B-8D0A-495B-B662-A9F364C480D3}">
      <dgm:prSet/>
      <dgm:spPr/>
      <dgm:t>
        <a:bodyPr/>
        <a:lstStyle/>
        <a:p>
          <a:endParaRPr lang="en-IN"/>
        </a:p>
      </dgm:t>
    </dgm:pt>
    <dgm:pt modelId="{1865182E-70CE-4256-870D-C999516460E4}">
      <dgm:prSet phldrT="[Text]"/>
      <dgm:spPr/>
      <dgm:t>
        <a:bodyPr/>
        <a:lstStyle/>
        <a:p>
          <a:r>
            <a:rPr lang="en-IN" dirty="0"/>
            <a:t> </a:t>
          </a:r>
        </a:p>
        <a:p>
          <a:r>
            <a:rPr lang="en-IN" dirty="0"/>
            <a:t>12 Nov 2023 </a:t>
          </a:r>
        </a:p>
      </dgm:t>
    </dgm:pt>
    <dgm:pt modelId="{9CCD3356-D5A9-457B-87DF-3213E4622BE3}" type="parTrans" cxnId="{DEED4F4D-62DA-444F-A95A-FA3BFE5D19CB}">
      <dgm:prSet/>
      <dgm:spPr/>
      <dgm:t>
        <a:bodyPr/>
        <a:lstStyle/>
        <a:p>
          <a:endParaRPr lang="en-IN"/>
        </a:p>
      </dgm:t>
    </dgm:pt>
    <dgm:pt modelId="{4048DE31-E4E5-40B9-931C-5D0AE1BFA90B}" type="sibTrans" cxnId="{DEED4F4D-62DA-444F-A95A-FA3BFE5D19CB}">
      <dgm:prSet/>
      <dgm:spPr/>
      <dgm:t>
        <a:bodyPr/>
        <a:lstStyle/>
        <a:p>
          <a:endParaRPr lang="en-IN"/>
        </a:p>
      </dgm:t>
    </dgm:pt>
    <dgm:pt modelId="{D5FAAA5D-EC12-4B59-9902-B3C74869CDD0}">
      <dgm:prSet phldrT="[Text]"/>
      <dgm:spPr/>
      <dgm:t>
        <a:bodyPr/>
        <a:lstStyle/>
        <a:p>
          <a:r>
            <a:rPr lang="en-IN" dirty="0">
              <a:solidFill>
                <a:schemeClr val="tx1"/>
              </a:solidFill>
            </a:rPr>
            <a:t>Sankranti</a:t>
          </a:r>
        </a:p>
      </dgm:t>
    </dgm:pt>
    <dgm:pt modelId="{25081A9B-5252-44C0-9D98-D647868CA83C}" type="parTrans" cxnId="{6EF5A9FA-38DC-461B-825B-3A9A5D54DE9C}">
      <dgm:prSet/>
      <dgm:spPr/>
      <dgm:t>
        <a:bodyPr/>
        <a:lstStyle/>
        <a:p>
          <a:endParaRPr lang="en-IN"/>
        </a:p>
      </dgm:t>
    </dgm:pt>
    <dgm:pt modelId="{D9BAE861-C0CB-4923-9DF8-32E9F3DEB44B}" type="sibTrans" cxnId="{6EF5A9FA-38DC-461B-825B-3A9A5D54DE9C}">
      <dgm:prSet/>
      <dgm:spPr/>
      <dgm:t>
        <a:bodyPr/>
        <a:lstStyle/>
        <a:p>
          <a:endParaRPr lang="en-IN"/>
        </a:p>
      </dgm:t>
    </dgm:pt>
    <dgm:pt modelId="{7926D1F3-23EB-430E-9F2D-E9159E17EAF2}">
      <dgm:prSet phldrT="[Text]"/>
      <dgm:spPr/>
      <dgm:t>
        <a:bodyPr/>
        <a:lstStyle/>
        <a:p>
          <a:r>
            <a:rPr lang="en-IN" dirty="0"/>
            <a:t>16 Jan 2024</a:t>
          </a:r>
        </a:p>
      </dgm:t>
    </dgm:pt>
    <dgm:pt modelId="{4BD8E1A1-4126-461A-88C1-4362F20B46F4}" type="parTrans" cxnId="{4E60924D-9EB3-4887-82E4-3708F0EBCBDD}">
      <dgm:prSet/>
      <dgm:spPr/>
      <dgm:t>
        <a:bodyPr/>
        <a:lstStyle/>
        <a:p>
          <a:endParaRPr lang="en-IN"/>
        </a:p>
      </dgm:t>
    </dgm:pt>
    <dgm:pt modelId="{60391741-E852-4DAF-95AC-530A26696DFD}" type="sibTrans" cxnId="{4E60924D-9EB3-4887-82E4-3708F0EBCBDD}">
      <dgm:prSet/>
      <dgm:spPr/>
      <dgm:t>
        <a:bodyPr/>
        <a:lstStyle/>
        <a:p>
          <a:endParaRPr lang="en-IN"/>
        </a:p>
      </dgm:t>
    </dgm:pt>
    <dgm:pt modelId="{F3A15441-2E3E-43AE-BD22-79942422CB21}">
      <dgm:prSet phldrT="[Text]"/>
      <dgm:spPr/>
      <dgm:t>
        <a:bodyPr/>
        <a:lstStyle/>
        <a:p>
          <a:r>
            <a:rPr lang="en-IN" dirty="0"/>
            <a:t> </a:t>
          </a:r>
        </a:p>
        <a:p>
          <a:r>
            <a:rPr lang="en-IN" dirty="0"/>
            <a:t>18 Nov 2023 </a:t>
          </a:r>
        </a:p>
      </dgm:t>
    </dgm:pt>
    <dgm:pt modelId="{9ABDC78E-8A17-46B4-B7E6-5FB0A18ADDAB}" type="parTrans" cxnId="{94974951-1903-445E-A5C9-F3FFD0C5630A}">
      <dgm:prSet/>
      <dgm:spPr/>
      <dgm:t>
        <a:bodyPr/>
        <a:lstStyle/>
        <a:p>
          <a:endParaRPr lang="en-IN"/>
        </a:p>
      </dgm:t>
    </dgm:pt>
    <dgm:pt modelId="{2AEA131B-B8D9-46D3-BDEC-E49D32E8F42A}" type="sibTrans" cxnId="{94974951-1903-445E-A5C9-F3FFD0C5630A}">
      <dgm:prSet/>
      <dgm:spPr/>
      <dgm:t>
        <a:bodyPr/>
        <a:lstStyle/>
        <a:p>
          <a:endParaRPr lang="en-IN"/>
        </a:p>
      </dgm:t>
    </dgm:pt>
    <dgm:pt modelId="{03DD788C-9EED-4837-ACFA-4DCDD39C994A}">
      <dgm:prSet phldrT="[Text]"/>
      <dgm:spPr/>
      <dgm:t>
        <a:bodyPr/>
        <a:lstStyle/>
        <a:p>
          <a:r>
            <a:rPr lang="en-IN" dirty="0"/>
            <a:t>10 Jan 2024</a:t>
          </a:r>
        </a:p>
      </dgm:t>
    </dgm:pt>
    <dgm:pt modelId="{0C7FDDFD-6D19-4B75-A803-50BC6E57697D}" type="sibTrans" cxnId="{7F23466E-F7F4-4537-9776-09C9776BC1B4}">
      <dgm:prSet/>
      <dgm:spPr/>
      <dgm:t>
        <a:bodyPr/>
        <a:lstStyle/>
        <a:p>
          <a:endParaRPr lang="en-IN"/>
        </a:p>
      </dgm:t>
    </dgm:pt>
    <dgm:pt modelId="{5E074DBA-881D-4574-96DB-DCC533E4F7DD}" type="parTrans" cxnId="{7F23466E-F7F4-4537-9776-09C9776BC1B4}">
      <dgm:prSet/>
      <dgm:spPr/>
      <dgm:t>
        <a:bodyPr/>
        <a:lstStyle/>
        <a:p>
          <a:endParaRPr lang="en-IN"/>
        </a:p>
      </dgm:t>
    </dgm:pt>
    <dgm:pt modelId="{FC416BDC-75C1-4BBE-A3EF-710DAE36D8A5}" type="pres">
      <dgm:prSet presAssocID="{426970D3-BDB7-4910-8F37-0519A362EC33}" presName="list" presStyleCnt="0">
        <dgm:presLayoutVars>
          <dgm:dir/>
          <dgm:animLvl val="lvl"/>
        </dgm:presLayoutVars>
      </dgm:prSet>
      <dgm:spPr/>
    </dgm:pt>
    <dgm:pt modelId="{F427DE5C-2101-4873-A3BF-505ACBDDC8BB}" type="pres">
      <dgm:prSet presAssocID="{7DA3D95B-1BFF-4900-A687-F05A45A1E4A3}" presName="posSpace" presStyleCnt="0"/>
      <dgm:spPr/>
    </dgm:pt>
    <dgm:pt modelId="{0936775C-DE9A-41C2-890F-875BA67CE23F}" type="pres">
      <dgm:prSet presAssocID="{7DA3D95B-1BFF-4900-A687-F05A45A1E4A3}" presName="vertFlow" presStyleCnt="0"/>
      <dgm:spPr/>
    </dgm:pt>
    <dgm:pt modelId="{FDA07474-F05C-409C-BACB-47542400D3B9}" type="pres">
      <dgm:prSet presAssocID="{7DA3D95B-1BFF-4900-A687-F05A45A1E4A3}" presName="topSpace" presStyleCnt="0"/>
      <dgm:spPr/>
    </dgm:pt>
    <dgm:pt modelId="{86A75703-4378-4927-9147-F1B9322B8081}" type="pres">
      <dgm:prSet presAssocID="{7DA3D95B-1BFF-4900-A687-F05A45A1E4A3}" presName="firstComp" presStyleCnt="0"/>
      <dgm:spPr/>
    </dgm:pt>
    <dgm:pt modelId="{D5307415-F892-44A9-A7E4-BCDA08577BCE}" type="pres">
      <dgm:prSet presAssocID="{7DA3D95B-1BFF-4900-A687-F05A45A1E4A3}" presName="firstChild" presStyleLbl="bgAccFollowNode1" presStyleIdx="0" presStyleCnt="4" custScaleX="85173" custScaleY="45139" custLinFactNeighborX="-25065" custLinFactNeighborY="-1617"/>
      <dgm:spPr/>
    </dgm:pt>
    <dgm:pt modelId="{AFC19F1C-FE5E-4664-8F91-C1231CD70741}" type="pres">
      <dgm:prSet presAssocID="{7DA3D95B-1BFF-4900-A687-F05A45A1E4A3}" presName="firstChildTx" presStyleLbl="bgAccFollowNode1" presStyleIdx="0" presStyleCnt="4">
        <dgm:presLayoutVars>
          <dgm:bulletEnabled val="1"/>
        </dgm:presLayoutVars>
      </dgm:prSet>
      <dgm:spPr/>
    </dgm:pt>
    <dgm:pt modelId="{3212E4C1-C590-4215-9DD1-5B12A1374B73}" type="pres">
      <dgm:prSet presAssocID="{F3A15441-2E3E-43AE-BD22-79942422CB21}" presName="comp" presStyleCnt="0"/>
      <dgm:spPr/>
    </dgm:pt>
    <dgm:pt modelId="{BFF1F3D9-1DF4-4294-8710-42E383C91700}" type="pres">
      <dgm:prSet presAssocID="{F3A15441-2E3E-43AE-BD22-79942422CB21}" presName="child" presStyleLbl="bgAccFollowNode1" presStyleIdx="1" presStyleCnt="4" custScaleX="92377" custScaleY="41806" custLinFactNeighborX="-29493" custLinFactNeighborY="-4956"/>
      <dgm:spPr/>
    </dgm:pt>
    <dgm:pt modelId="{81EE72D2-86B3-4BB0-B81D-3E4075D26965}" type="pres">
      <dgm:prSet presAssocID="{F3A15441-2E3E-43AE-BD22-79942422CB21}" presName="childTx" presStyleLbl="bgAccFollowNode1" presStyleIdx="1" presStyleCnt="4">
        <dgm:presLayoutVars>
          <dgm:bulletEnabled val="1"/>
        </dgm:presLayoutVars>
      </dgm:prSet>
      <dgm:spPr/>
    </dgm:pt>
    <dgm:pt modelId="{5F90CFBF-3C59-47F3-8B5A-36E7FE2B684E}" type="pres">
      <dgm:prSet presAssocID="{7DA3D95B-1BFF-4900-A687-F05A45A1E4A3}" presName="negSpace" presStyleCnt="0"/>
      <dgm:spPr/>
    </dgm:pt>
    <dgm:pt modelId="{2C55DC6B-9DA3-4A82-8AC4-9258B7F22AA8}" type="pres">
      <dgm:prSet presAssocID="{7DA3D95B-1BFF-4900-A687-F05A45A1E4A3}" presName="circle" presStyleLbl="node1" presStyleIdx="0" presStyleCnt="2" custLinFactNeighborX="-62668" custLinFactNeighborY="-47"/>
      <dgm:spPr/>
    </dgm:pt>
    <dgm:pt modelId="{43C086EC-00BC-4FDB-B265-34FDD97666E4}" type="pres">
      <dgm:prSet presAssocID="{CB0A9EE5-340E-4FB4-93A7-5F069FD1A97E}" presName="transSpace" presStyleCnt="0"/>
      <dgm:spPr/>
    </dgm:pt>
    <dgm:pt modelId="{C13F7D5F-93B6-4F96-A02D-B5166A32C51B}" type="pres">
      <dgm:prSet presAssocID="{D5FAAA5D-EC12-4B59-9902-B3C74869CDD0}" presName="posSpace" presStyleCnt="0"/>
      <dgm:spPr/>
    </dgm:pt>
    <dgm:pt modelId="{593564F0-C09B-42D3-BAD9-E5FD1EB54471}" type="pres">
      <dgm:prSet presAssocID="{D5FAAA5D-EC12-4B59-9902-B3C74869CDD0}" presName="vertFlow" presStyleCnt="0"/>
      <dgm:spPr/>
    </dgm:pt>
    <dgm:pt modelId="{FEB8C396-F10E-40E4-AC16-A4A4F34E5A0B}" type="pres">
      <dgm:prSet presAssocID="{D5FAAA5D-EC12-4B59-9902-B3C74869CDD0}" presName="topSpace" presStyleCnt="0"/>
      <dgm:spPr/>
    </dgm:pt>
    <dgm:pt modelId="{6563B79E-B9A8-4C6E-9347-A0DA24635E67}" type="pres">
      <dgm:prSet presAssocID="{D5FAAA5D-EC12-4B59-9902-B3C74869CDD0}" presName="firstComp" presStyleCnt="0"/>
      <dgm:spPr/>
    </dgm:pt>
    <dgm:pt modelId="{14FE789D-CD46-4413-9628-258EF71A0CF9}" type="pres">
      <dgm:prSet presAssocID="{D5FAAA5D-EC12-4B59-9902-B3C74869CDD0}" presName="firstChild" presStyleLbl="bgAccFollowNode1" presStyleIdx="2" presStyleCnt="4" custScaleX="82905" custScaleY="35994" custLinFactNeighborX="-28231" custLinFactNeighborY="1054"/>
      <dgm:spPr/>
    </dgm:pt>
    <dgm:pt modelId="{8E52A398-3346-4D13-B2DE-E92DDA8398A4}" type="pres">
      <dgm:prSet presAssocID="{D5FAAA5D-EC12-4B59-9902-B3C74869CDD0}" presName="firstChildTx" presStyleLbl="bgAccFollowNode1" presStyleIdx="2" presStyleCnt="4">
        <dgm:presLayoutVars>
          <dgm:bulletEnabled val="1"/>
        </dgm:presLayoutVars>
      </dgm:prSet>
      <dgm:spPr/>
    </dgm:pt>
    <dgm:pt modelId="{C0FD70E7-2800-4A2E-85E9-C7A0AFEB1BBA}" type="pres">
      <dgm:prSet presAssocID="{7926D1F3-23EB-430E-9F2D-E9159E17EAF2}" presName="comp" presStyleCnt="0"/>
      <dgm:spPr/>
    </dgm:pt>
    <dgm:pt modelId="{9693D868-8231-4FF4-AA81-F8394B7B48AF}" type="pres">
      <dgm:prSet presAssocID="{7926D1F3-23EB-430E-9F2D-E9159E17EAF2}" presName="child" presStyleLbl="bgAccFollowNode1" presStyleIdx="3" presStyleCnt="4" custScaleX="85341" custScaleY="39166" custLinFactNeighborX="-28231" custLinFactNeighborY="1054"/>
      <dgm:spPr/>
    </dgm:pt>
    <dgm:pt modelId="{D563B753-3528-4B20-A23F-7A474CDC85BB}" type="pres">
      <dgm:prSet presAssocID="{7926D1F3-23EB-430E-9F2D-E9159E17EAF2}" presName="childTx" presStyleLbl="bgAccFollowNode1" presStyleIdx="3" presStyleCnt="4">
        <dgm:presLayoutVars>
          <dgm:bulletEnabled val="1"/>
        </dgm:presLayoutVars>
      </dgm:prSet>
      <dgm:spPr/>
    </dgm:pt>
    <dgm:pt modelId="{CC8A6F78-13F3-43D1-AD1C-64A0938DF718}" type="pres">
      <dgm:prSet presAssocID="{D5FAAA5D-EC12-4B59-9902-B3C74869CDD0}" presName="negSpace" presStyleCnt="0"/>
      <dgm:spPr/>
    </dgm:pt>
    <dgm:pt modelId="{B1152BAF-ED2F-4922-B073-DFA609C2C356}" type="pres">
      <dgm:prSet presAssocID="{D5FAAA5D-EC12-4B59-9902-B3C74869CDD0}" presName="circle" presStyleLbl="node1" presStyleIdx="1" presStyleCnt="2"/>
      <dgm:spPr/>
    </dgm:pt>
  </dgm:ptLst>
  <dgm:cxnLst>
    <dgm:cxn modelId="{BCA8F122-A0CE-4BD1-84FA-1AB6CC305184}" type="presOf" srcId="{F3A15441-2E3E-43AE-BD22-79942422CB21}" destId="{81EE72D2-86B3-4BB0-B81D-3E4075D26965}" srcOrd="1" destOrd="0" presId="urn:microsoft.com/office/officeart/2005/8/layout/hList9"/>
    <dgm:cxn modelId="{B04D733F-2D72-4E1B-9C26-50070FF663E3}" type="presOf" srcId="{D5FAAA5D-EC12-4B59-9902-B3C74869CDD0}" destId="{B1152BAF-ED2F-4922-B073-DFA609C2C356}" srcOrd="0" destOrd="0" presId="urn:microsoft.com/office/officeart/2005/8/layout/hList9"/>
    <dgm:cxn modelId="{F3E6A660-3BE6-4D53-8DB3-11BEDDB2BEC6}" type="presOf" srcId="{7DA3D95B-1BFF-4900-A687-F05A45A1E4A3}" destId="{2C55DC6B-9DA3-4A82-8AC4-9258B7F22AA8}" srcOrd="0" destOrd="0" presId="urn:microsoft.com/office/officeart/2005/8/layout/hList9"/>
    <dgm:cxn modelId="{6D750542-16E5-4D65-BA70-32C2E3003E02}" type="presOf" srcId="{03DD788C-9EED-4837-ACFA-4DCDD39C994A}" destId="{14FE789D-CD46-4413-9628-258EF71A0CF9}" srcOrd="0" destOrd="0" presId="urn:microsoft.com/office/officeart/2005/8/layout/hList9"/>
    <dgm:cxn modelId="{F132166B-8D0A-495B-B662-A9F364C480D3}" srcId="{426970D3-BDB7-4910-8F37-0519A362EC33}" destId="{7DA3D95B-1BFF-4900-A687-F05A45A1E4A3}" srcOrd="0" destOrd="0" parTransId="{39943CF0-47CA-4D8F-ACF7-1748B05F5FB1}" sibTransId="{CB0A9EE5-340E-4FB4-93A7-5F069FD1A97E}"/>
    <dgm:cxn modelId="{DEED4F4D-62DA-444F-A95A-FA3BFE5D19CB}" srcId="{7DA3D95B-1BFF-4900-A687-F05A45A1E4A3}" destId="{1865182E-70CE-4256-870D-C999516460E4}" srcOrd="0" destOrd="0" parTransId="{9CCD3356-D5A9-457B-87DF-3213E4622BE3}" sibTransId="{4048DE31-E4E5-40B9-931C-5D0AE1BFA90B}"/>
    <dgm:cxn modelId="{4E60924D-9EB3-4887-82E4-3708F0EBCBDD}" srcId="{D5FAAA5D-EC12-4B59-9902-B3C74869CDD0}" destId="{7926D1F3-23EB-430E-9F2D-E9159E17EAF2}" srcOrd="1" destOrd="0" parTransId="{4BD8E1A1-4126-461A-88C1-4362F20B46F4}" sibTransId="{60391741-E852-4DAF-95AC-530A26696DFD}"/>
    <dgm:cxn modelId="{7F23466E-F7F4-4537-9776-09C9776BC1B4}" srcId="{D5FAAA5D-EC12-4B59-9902-B3C74869CDD0}" destId="{03DD788C-9EED-4837-ACFA-4DCDD39C994A}" srcOrd="0" destOrd="0" parTransId="{5E074DBA-881D-4574-96DB-DCC533E4F7DD}" sibTransId="{0C7FDDFD-6D19-4B75-A803-50BC6E57697D}"/>
    <dgm:cxn modelId="{2AEE3371-3450-471D-B1E7-4278E56066DB}" type="presOf" srcId="{7926D1F3-23EB-430E-9F2D-E9159E17EAF2}" destId="{D563B753-3528-4B20-A23F-7A474CDC85BB}" srcOrd="1" destOrd="0" presId="urn:microsoft.com/office/officeart/2005/8/layout/hList9"/>
    <dgm:cxn modelId="{94974951-1903-445E-A5C9-F3FFD0C5630A}" srcId="{7DA3D95B-1BFF-4900-A687-F05A45A1E4A3}" destId="{F3A15441-2E3E-43AE-BD22-79942422CB21}" srcOrd="1" destOrd="0" parTransId="{9ABDC78E-8A17-46B4-B7E6-5FB0A18ADDAB}" sibTransId="{2AEA131B-B8D9-46D3-BDEC-E49D32E8F42A}"/>
    <dgm:cxn modelId="{C4E32B93-4F25-4114-A76D-E2D34F8F839E}" type="presOf" srcId="{1865182E-70CE-4256-870D-C999516460E4}" destId="{D5307415-F892-44A9-A7E4-BCDA08577BCE}" srcOrd="0" destOrd="0" presId="urn:microsoft.com/office/officeart/2005/8/layout/hList9"/>
    <dgm:cxn modelId="{AA52879D-A67D-4DD2-AFFF-8A7E84DABCF7}" type="presOf" srcId="{7926D1F3-23EB-430E-9F2D-E9159E17EAF2}" destId="{9693D868-8231-4FF4-AA81-F8394B7B48AF}" srcOrd="0" destOrd="0" presId="urn:microsoft.com/office/officeart/2005/8/layout/hList9"/>
    <dgm:cxn modelId="{21F43BB8-CC2C-4935-AB34-D5246E0CAB47}" type="presOf" srcId="{426970D3-BDB7-4910-8F37-0519A362EC33}" destId="{FC416BDC-75C1-4BBE-A3EF-710DAE36D8A5}" srcOrd="0" destOrd="0" presId="urn:microsoft.com/office/officeart/2005/8/layout/hList9"/>
    <dgm:cxn modelId="{D7906DC2-F674-46BA-A949-80D20C1C491A}" type="presOf" srcId="{03DD788C-9EED-4837-ACFA-4DCDD39C994A}" destId="{8E52A398-3346-4D13-B2DE-E92DDA8398A4}" srcOrd="1" destOrd="0" presId="urn:microsoft.com/office/officeart/2005/8/layout/hList9"/>
    <dgm:cxn modelId="{1F9BA8C6-17B2-46DD-AD97-50551CA3D06C}" type="presOf" srcId="{F3A15441-2E3E-43AE-BD22-79942422CB21}" destId="{BFF1F3D9-1DF4-4294-8710-42E383C91700}" srcOrd="0" destOrd="0" presId="urn:microsoft.com/office/officeart/2005/8/layout/hList9"/>
    <dgm:cxn modelId="{7BE64FDD-9C4C-4D94-A4BC-99F40148477A}" type="presOf" srcId="{1865182E-70CE-4256-870D-C999516460E4}" destId="{AFC19F1C-FE5E-4664-8F91-C1231CD70741}" srcOrd="1" destOrd="0" presId="urn:microsoft.com/office/officeart/2005/8/layout/hList9"/>
    <dgm:cxn modelId="{6EF5A9FA-38DC-461B-825B-3A9A5D54DE9C}" srcId="{426970D3-BDB7-4910-8F37-0519A362EC33}" destId="{D5FAAA5D-EC12-4B59-9902-B3C74869CDD0}" srcOrd="1" destOrd="0" parTransId="{25081A9B-5252-44C0-9D98-D647868CA83C}" sibTransId="{D9BAE861-C0CB-4923-9DF8-32E9F3DEB44B}"/>
    <dgm:cxn modelId="{8CC5FEC9-F7C1-4B90-88BC-B47A1853B8E7}" type="presParOf" srcId="{FC416BDC-75C1-4BBE-A3EF-710DAE36D8A5}" destId="{F427DE5C-2101-4873-A3BF-505ACBDDC8BB}" srcOrd="0" destOrd="0" presId="urn:microsoft.com/office/officeart/2005/8/layout/hList9"/>
    <dgm:cxn modelId="{5C83F4B7-9709-4244-B57A-627C2CAAD139}" type="presParOf" srcId="{FC416BDC-75C1-4BBE-A3EF-710DAE36D8A5}" destId="{0936775C-DE9A-41C2-890F-875BA67CE23F}" srcOrd="1" destOrd="0" presId="urn:microsoft.com/office/officeart/2005/8/layout/hList9"/>
    <dgm:cxn modelId="{321D97CC-23E9-4CC5-ADCE-1547970DC83A}" type="presParOf" srcId="{0936775C-DE9A-41C2-890F-875BA67CE23F}" destId="{FDA07474-F05C-409C-BACB-47542400D3B9}" srcOrd="0" destOrd="0" presId="urn:microsoft.com/office/officeart/2005/8/layout/hList9"/>
    <dgm:cxn modelId="{3A3E1D28-F5F7-41F5-AD30-807215DFAD38}" type="presParOf" srcId="{0936775C-DE9A-41C2-890F-875BA67CE23F}" destId="{86A75703-4378-4927-9147-F1B9322B8081}" srcOrd="1" destOrd="0" presId="urn:microsoft.com/office/officeart/2005/8/layout/hList9"/>
    <dgm:cxn modelId="{4BC7CAB9-4CC4-44BD-A615-F393AA3D060F}" type="presParOf" srcId="{86A75703-4378-4927-9147-F1B9322B8081}" destId="{D5307415-F892-44A9-A7E4-BCDA08577BCE}" srcOrd="0" destOrd="0" presId="urn:microsoft.com/office/officeart/2005/8/layout/hList9"/>
    <dgm:cxn modelId="{69A7BCAF-26FB-4771-84C2-6A5555D71266}" type="presParOf" srcId="{86A75703-4378-4927-9147-F1B9322B8081}" destId="{AFC19F1C-FE5E-4664-8F91-C1231CD70741}" srcOrd="1" destOrd="0" presId="urn:microsoft.com/office/officeart/2005/8/layout/hList9"/>
    <dgm:cxn modelId="{C8CB5545-A8B4-45C0-BDEC-C99450C92659}" type="presParOf" srcId="{0936775C-DE9A-41C2-890F-875BA67CE23F}" destId="{3212E4C1-C590-4215-9DD1-5B12A1374B73}" srcOrd="2" destOrd="0" presId="urn:microsoft.com/office/officeart/2005/8/layout/hList9"/>
    <dgm:cxn modelId="{2B85B235-3ECF-4A5C-88DB-763580E8FB13}" type="presParOf" srcId="{3212E4C1-C590-4215-9DD1-5B12A1374B73}" destId="{BFF1F3D9-1DF4-4294-8710-42E383C91700}" srcOrd="0" destOrd="0" presId="urn:microsoft.com/office/officeart/2005/8/layout/hList9"/>
    <dgm:cxn modelId="{61BD66FF-FA11-439D-AE9B-94D84E40395A}" type="presParOf" srcId="{3212E4C1-C590-4215-9DD1-5B12A1374B73}" destId="{81EE72D2-86B3-4BB0-B81D-3E4075D26965}" srcOrd="1" destOrd="0" presId="urn:microsoft.com/office/officeart/2005/8/layout/hList9"/>
    <dgm:cxn modelId="{45E04BC3-9834-4A25-B281-2D4711FBF956}" type="presParOf" srcId="{FC416BDC-75C1-4BBE-A3EF-710DAE36D8A5}" destId="{5F90CFBF-3C59-47F3-8B5A-36E7FE2B684E}" srcOrd="2" destOrd="0" presId="urn:microsoft.com/office/officeart/2005/8/layout/hList9"/>
    <dgm:cxn modelId="{D6B737DF-5CF0-4F8E-B649-E86380F19D70}" type="presParOf" srcId="{FC416BDC-75C1-4BBE-A3EF-710DAE36D8A5}" destId="{2C55DC6B-9DA3-4A82-8AC4-9258B7F22AA8}" srcOrd="3" destOrd="0" presId="urn:microsoft.com/office/officeart/2005/8/layout/hList9"/>
    <dgm:cxn modelId="{D746DE85-A015-46A0-8B49-27AB9C7227C2}" type="presParOf" srcId="{FC416BDC-75C1-4BBE-A3EF-710DAE36D8A5}" destId="{43C086EC-00BC-4FDB-B265-34FDD97666E4}" srcOrd="4" destOrd="0" presId="urn:microsoft.com/office/officeart/2005/8/layout/hList9"/>
    <dgm:cxn modelId="{1612DBDA-35AA-47ED-9FBD-C9E663BA2ABF}" type="presParOf" srcId="{FC416BDC-75C1-4BBE-A3EF-710DAE36D8A5}" destId="{C13F7D5F-93B6-4F96-A02D-B5166A32C51B}" srcOrd="5" destOrd="0" presId="urn:microsoft.com/office/officeart/2005/8/layout/hList9"/>
    <dgm:cxn modelId="{A6A26512-5D2E-4222-9532-CF5D8D9954E2}" type="presParOf" srcId="{FC416BDC-75C1-4BBE-A3EF-710DAE36D8A5}" destId="{593564F0-C09B-42D3-BAD9-E5FD1EB54471}" srcOrd="6" destOrd="0" presId="urn:microsoft.com/office/officeart/2005/8/layout/hList9"/>
    <dgm:cxn modelId="{EDAC307D-0861-4DD9-886A-870231A5C48A}" type="presParOf" srcId="{593564F0-C09B-42D3-BAD9-E5FD1EB54471}" destId="{FEB8C396-F10E-40E4-AC16-A4A4F34E5A0B}" srcOrd="0" destOrd="0" presId="urn:microsoft.com/office/officeart/2005/8/layout/hList9"/>
    <dgm:cxn modelId="{2F6F91BA-DF73-4460-9A6D-91BF511B6C4E}" type="presParOf" srcId="{593564F0-C09B-42D3-BAD9-E5FD1EB54471}" destId="{6563B79E-B9A8-4C6E-9347-A0DA24635E67}" srcOrd="1" destOrd="0" presId="urn:microsoft.com/office/officeart/2005/8/layout/hList9"/>
    <dgm:cxn modelId="{95638040-2412-4333-B48B-A8B88A9F8262}" type="presParOf" srcId="{6563B79E-B9A8-4C6E-9347-A0DA24635E67}" destId="{14FE789D-CD46-4413-9628-258EF71A0CF9}" srcOrd="0" destOrd="0" presId="urn:microsoft.com/office/officeart/2005/8/layout/hList9"/>
    <dgm:cxn modelId="{9E564248-D348-460C-9055-6C258E3007B0}" type="presParOf" srcId="{6563B79E-B9A8-4C6E-9347-A0DA24635E67}" destId="{8E52A398-3346-4D13-B2DE-E92DDA8398A4}" srcOrd="1" destOrd="0" presId="urn:microsoft.com/office/officeart/2005/8/layout/hList9"/>
    <dgm:cxn modelId="{876A9ECA-D67C-4333-B85D-C4A058DD7E6E}" type="presParOf" srcId="{593564F0-C09B-42D3-BAD9-E5FD1EB54471}" destId="{C0FD70E7-2800-4A2E-85E9-C7A0AFEB1BBA}" srcOrd="2" destOrd="0" presId="urn:microsoft.com/office/officeart/2005/8/layout/hList9"/>
    <dgm:cxn modelId="{906D5C13-1F1C-4DBF-BE67-5F2C3C9C24A9}" type="presParOf" srcId="{C0FD70E7-2800-4A2E-85E9-C7A0AFEB1BBA}" destId="{9693D868-8231-4FF4-AA81-F8394B7B48AF}" srcOrd="0" destOrd="0" presId="urn:microsoft.com/office/officeart/2005/8/layout/hList9"/>
    <dgm:cxn modelId="{C6789DFD-FC14-4133-9917-11CC997D5DCB}" type="presParOf" srcId="{C0FD70E7-2800-4A2E-85E9-C7A0AFEB1BBA}" destId="{D563B753-3528-4B20-A23F-7A474CDC85BB}" srcOrd="1" destOrd="0" presId="urn:microsoft.com/office/officeart/2005/8/layout/hList9"/>
    <dgm:cxn modelId="{50183395-A8F3-48B2-95C9-3FBCE38CCDF5}" type="presParOf" srcId="{FC416BDC-75C1-4BBE-A3EF-710DAE36D8A5}" destId="{CC8A6F78-13F3-43D1-AD1C-64A0938DF718}" srcOrd="7" destOrd="0" presId="urn:microsoft.com/office/officeart/2005/8/layout/hList9"/>
    <dgm:cxn modelId="{D14CDC92-820F-47A4-8C6F-9CF062D38705}" type="presParOf" srcId="{FC416BDC-75C1-4BBE-A3EF-710DAE36D8A5}" destId="{B1152BAF-ED2F-4922-B073-DFA609C2C356}" srcOrd="8" destOrd="0" presId="urn:microsoft.com/office/officeart/2005/8/layout/hList9"/>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307415-F892-44A9-A7E4-BCDA08577BCE}">
      <dsp:nvSpPr>
        <dsp:cNvPr id="0" name=""/>
        <dsp:cNvSpPr/>
      </dsp:nvSpPr>
      <dsp:spPr>
        <a:xfrm>
          <a:off x="1417464" y="674948"/>
          <a:ext cx="2047191" cy="783376"/>
        </a:xfrm>
        <a:prstGeom prst="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13792" rIns="113792" bIns="113792" numCol="1" spcCol="1270" anchor="ctr" anchorCtr="0">
          <a:noAutofit/>
        </a:bodyPr>
        <a:lstStyle/>
        <a:p>
          <a:pPr marL="0" lvl="0" indent="0" algn="l" defTabSz="711200">
            <a:lnSpc>
              <a:spcPct val="90000"/>
            </a:lnSpc>
            <a:spcBef>
              <a:spcPct val="0"/>
            </a:spcBef>
            <a:spcAft>
              <a:spcPct val="35000"/>
            </a:spcAft>
            <a:buNone/>
          </a:pPr>
          <a:r>
            <a:rPr lang="en-IN" sz="1600" kern="1200" dirty="0"/>
            <a:t> </a:t>
          </a:r>
        </a:p>
        <a:p>
          <a:pPr marL="0" lvl="0" indent="0" algn="l" defTabSz="711200">
            <a:lnSpc>
              <a:spcPct val="90000"/>
            </a:lnSpc>
            <a:spcBef>
              <a:spcPct val="0"/>
            </a:spcBef>
            <a:spcAft>
              <a:spcPct val="35000"/>
            </a:spcAft>
            <a:buNone/>
          </a:pPr>
          <a:r>
            <a:rPr lang="en-IN" sz="1600" kern="1200" dirty="0"/>
            <a:t>12 Nov 2023 </a:t>
          </a:r>
        </a:p>
      </dsp:txBody>
      <dsp:txXfrm>
        <a:off x="1745014" y="674948"/>
        <a:ext cx="1719640" cy="783376"/>
      </dsp:txXfrm>
    </dsp:sp>
    <dsp:sp modelId="{BFF1F3D9-1DF4-4294-8710-42E383C91700}">
      <dsp:nvSpPr>
        <dsp:cNvPr id="0" name=""/>
        <dsp:cNvSpPr/>
      </dsp:nvSpPr>
      <dsp:spPr>
        <a:xfrm>
          <a:off x="1224457" y="1400377"/>
          <a:ext cx="2220344" cy="725532"/>
        </a:xfrm>
        <a:prstGeom prst="rect">
          <a:avLst/>
        </a:prstGeom>
        <a:solidFill>
          <a:schemeClr val="accent3">
            <a:tint val="40000"/>
            <a:alpha val="90000"/>
            <a:hueOff val="0"/>
            <a:satOff val="0"/>
            <a:lumOff val="0"/>
            <a:alphaOff val="0"/>
          </a:schemeClr>
        </a:solidFill>
        <a:ln w="1587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13792" rIns="113792" bIns="113792" numCol="1" spcCol="1270" anchor="ctr" anchorCtr="0">
          <a:noAutofit/>
        </a:bodyPr>
        <a:lstStyle/>
        <a:p>
          <a:pPr marL="0" lvl="0" indent="0" algn="l" defTabSz="711200">
            <a:lnSpc>
              <a:spcPct val="90000"/>
            </a:lnSpc>
            <a:spcBef>
              <a:spcPct val="0"/>
            </a:spcBef>
            <a:spcAft>
              <a:spcPct val="35000"/>
            </a:spcAft>
            <a:buNone/>
          </a:pPr>
          <a:r>
            <a:rPr lang="en-IN" sz="1600" kern="1200" dirty="0"/>
            <a:t> </a:t>
          </a:r>
        </a:p>
        <a:p>
          <a:pPr marL="0" lvl="0" indent="0" algn="l" defTabSz="711200">
            <a:lnSpc>
              <a:spcPct val="90000"/>
            </a:lnSpc>
            <a:spcBef>
              <a:spcPct val="0"/>
            </a:spcBef>
            <a:spcAft>
              <a:spcPct val="35000"/>
            </a:spcAft>
            <a:buNone/>
          </a:pPr>
          <a:r>
            <a:rPr lang="en-IN" sz="1600" kern="1200" dirty="0"/>
            <a:t>18 Nov 2023 </a:t>
          </a:r>
        </a:p>
      </dsp:txBody>
      <dsp:txXfrm>
        <a:off x="1579712" y="1400377"/>
        <a:ext cx="1865089" cy="725532"/>
      </dsp:txXfrm>
    </dsp:sp>
    <dsp:sp modelId="{2C55DC6B-9DA3-4A82-8AC4-9258B7F22AA8}">
      <dsp:nvSpPr>
        <dsp:cNvPr id="0" name=""/>
        <dsp:cNvSpPr/>
      </dsp:nvSpPr>
      <dsp:spPr>
        <a:xfrm>
          <a:off x="0" y="8352"/>
          <a:ext cx="1734608" cy="1734608"/>
        </a:xfrm>
        <a:prstGeom prst="ellipse">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r>
            <a:rPr lang="en-IN" sz="2300" kern="1200" dirty="0">
              <a:solidFill>
                <a:schemeClr val="tx1"/>
              </a:solidFill>
            </a:rPr>
            <a:t>Diwali</a:t>
          </a:r>
        </a:p>
      </dsp:txBody>
      <dsp:txXfrm>
        <a:off x="254027" y="262379"/>
        <a:ext cx="1226554" cy="1226554"/>
      </dsp:txXfrm>
    </dsp:sp>
    <dsp:sp modelId="{14FE789D-CD46-4413-9628-258EF71A0CF9}">
      <dsp:nvSpPr>
        <dsp:cNvPr id="0" name=""/>
        <dsp:cNvSpPr/>
      </dsp:nvSpPr>
      <dsp:spPr>
        <a:xfrm>
          <a:off x="5288471" y="721303"/>
          <a:ext cx="1840904" cy="624667"/>
        </a:xfrm>
        <a:prstGeom prst="rect">
          <a:avLst/>
        </a:prstGeom>
        <a:solidFill>
          <a:schemeClr val="accent4">
            <a:tint val="40000"/>
            <a:alpha val="90000"/>
            <a:hueOff val="0"/>
            <a:satOff val="0"/>
            <a:lumOff val="0"/>
            <a:alphaOff val="0"/>
          </a:schemeClr>
        </a:solidFill>
        <a:ln w="1587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13792" rIns="113792" bIns="113792" numCol="1" spcCol="1270" anchor="ctr" anchorCtr="0">
          <a:noAutofit/>
        </a:bodyPr>
        <a:lstStyle/>
        <a:p>
          <a:pPr marL="0" lvl="0" indent="0" algn="l" defTabSz="711200">
            <a:lnSpc>
              <a:spcPct val="90000"/>
            </a:lnSpc>
            <a:spcBef>
              <a:spcPct val="0"/>
            </a:spcBef>
            <a:spcAft>
              <a:spcPct val="35000"/>
            </a:spcAft>
            <a:buNone/>
          </a:pPr>
          <a:r>
            <a:rPr lang="en-IN" sz="1600" kern="1200" dirty="0"/>
            <a:t>10 Jan 2024</a:t>
          </a:r>
        </a:p>
      </dsp:txBody>
      <dsp:txXfrm>
        <a:off x="5583016" y="721303"/>
        <a:ext cx="1546359" cy="624667"/>
      </dsp:txXfrm>
    </dsp:sp>
    <dsp:sp modelId="{9693D868-8231-4FF4-AA81-F8394B7B48AF}">
      <dsp:nvSpPr>
        <dsp:cNvPr id="0" name=""/>
        <dsp:cNvSpPr/>
      </dsp:nvSpPr>
      <dsp:spPr>
        <a:xfrm>
          <a:off x="5261426" y="1345970"/>
          <a:ext cx="1894995" cy="679716"/>
        </a:xfrm>
        <a:prstGeom prst="rect">
          <a:avLst/>
        </a:prstGeom>
        <a:solidFill>
          <a:schemeClr val="accent5">
            <a:tint val="40000"/>
            <a:alpha val="90000"/>
            <a:hueOff val="0"/>
            <a:satOff val="0"/>
            <a:lumOff val="0"/>
            <a:alphaOff val="0"/>
          </a:schemeClr>
        </a:solidFill>
        <a:ln w="1587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13792" rIns="113792" bIns="113792" numCol="1" spcCol="1270" anchor="ctr" anchorCtr="0">
          <a:noAutofit/>
        </a:bodyPr>
        <a:lstStyle/>
        <a:p>
          <a:pPr marL="0" lvl="0" indent="0" algn="l" defTabSz="711200">
            <a:lnSpc>
              <a:spcPct val="90000"/>
            </a:lnSpc>
            <a:spcBef>
              <a:spcPct val="0"/>
            </a:spcBef>
            <a:spcAft>
              <a:spcPct val="35000"/>
            </a:spcAft>
            <a:buNone/>
          </a:pPr>
          <a:r>
            <a:rPr lang="en-IN" sz="1600" kern="1200" dirty="0"/>
            <a:t>16 Jan 2024</a:t>
          </a:r>
        </a:p>
      </dsp:txBody>
      <dsp:txXfrm>
        <a:off x="5564625" y="1345970"/>
        <a:ext cx="1591796" cy="679716"/>
      </dsp:txXfrm>
    </dsp:sp>
    <dsp:sp modelId="{B1152BAF-ED2F-4922-B073-DFA609C2C356}">
      <dsp:nvSpPr>
        <dsp:cNvPr id="0" name=""/>
        <dsp:cNvSpPr/>
      </dsp:nvSpPr>
      <dsp:spPr>
        <a:xfrm>
          <a:off x="3793691" y="9168"/>
          <a:ext cx="1734608" cy="1734608"/>
        </a:xfrm>
        <a:prstGeom prst="ellipse">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r>
            <a:rPr lang="en-IN" sz="2300" kern="1200" dirty="0">
              <a:solidFill>
                <a:schemeClr val="tx1"/>
              </a:solidFill>
            </a:rPr>
            <a:t>Sankranti</a:t>
          </a:r>
        </a:p>
      </dsp:txBody>
      <dsp:txXfrm>
        <a:off x="4047718" y="263195"/>
        <a:ext cx="1226554" cy="1226554"/>
      </dsp:txXfrm>
    </dsp:sp>
  </dsp:spTree>
</dsp:drawing>
</file>

<file path=ppt/diagrams/layout1.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FD0A2D-A913-47E0-960D-A5D69750F8A1}" type="datetimeFigureOut">
              <a:rPr lang="en-IN" smtClean="0"/>
              <a:t>03.03.2024</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99BAE3-0D77-4C52-AE94-2B326C60949D}" type="slidenum">
              <a:rPr lang="en-IN" smtClean="0"/>
              <a:t>‹#›</a:t>
            </a:fld>
            <a:endParaRPr lang="en-IN" dirty="0"/>
          </a:p>
        </p:txBody>
      </p:sp>
    </p:spTree>
    <p:extLst>
      <p:ext uri="{BB962C8B-B14F-4D97-AF65-F5344CB8AC3E}">
        <p14:creationId xmlns:p14="http://schemas.microsoft.com/office/powerpoint/2010/main" val="1717373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A99BAE3-0D77-4C52-AE94-2B326C60949D}" type="slidenum">
              <a:rPr lang="en-IN" smtClean="0"/>
              <a:t>1</a:t>
            </a:fld>
            <a:endParaRPr lang="en-IN"/>
          </a:p>
        </p:txBody>
      </p:sp>
    </p:spTree>
    <p:extLst>
      <p:ext uri="{BB962C8B-B14F-4D97-AF65-F5344CB8AC3E}">
        <p14:creationId xmlns:p14="http://schemas.microsoft.com/office/powerpoint/2010/main" val="25717950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A99BAE3-0D77-4C52-AE94-2B326C60949D}" type="slidenum">
              <a:rPr lang="en-IN" smtClean="0"/>
              <a:t>10</a:t>
            </a:fld>
            <a:endParaRPr lang="en-IN"/>
          </a:p>
        </p:txBody>
      </p:sp>
    </p:spTree>
    <p:extLst>
      <p:ext uri="{BB962C8B-B14F-4D97-AF65-F5344CB8AC3E}">
        <p14:creationId xmlns:p14="http://schemas.microsoft.com/office/powerpoint/2010/main" val="10169420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A99BAE3-0D77-4C52-AE94-2B326C60949D}" type="slidenum">
              <a:rPr lang="en-IN" smtClean="0"/>
              <a:t>11</a:t>
            </a:fld>
            <a:endParaRPr lang="en-IN"/>
          </a:p>
        </p:txBody>
      </p:sp>
    </p:spTree>
    <p:extLst>
      <p:ext uri="{BB962C8B-B14F-4D97-AF65-F5344CB8AC3E}">
        <p14:creationId xmlns:p14="http://schemas.microsoft.com/office/powerpoint/2010/main" val="3297256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A99BAE3-0D77-4C52-AE94-2B326C60949D}" type="slidenum">
              <a:rPr lang="en-IN" smtClean="0"/>
              <a:t>12</a:t>
            </a:fld>
            <a:endParaRPr lang="en-IN"/>
          </a:p>
        </p:txBody>
      </p:sp>
    </p:spTree>
    <p:extLst>
      <p:ext uri="{BB962C8B-B14F-4D97-AF65-F5344CB8AC3E}">
        <p14:creationId xmlns:p14="http://schemas.microsoft.com/office/powerpoint/2010/main" val="18814662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A99BAE3-0D77-4C52-AE94-2B326C60949D}" type="slidenum">
              <a:rPr lang="en-IN" smtClean="0"/>
              <a:t>13</a:t>
            </a:fld>
            <a:endParaRPr lang="en-IN" dirty="0"/>
          </a:p>
        </p:txBody>
      </p:sp>
    </p:spTree>
    <p:extLst>
      <p:ext uri="{BB962C8B-B14F-4D97-AF65-F5344CB8AC3E}">
        <p14:creationId xmlns:p14="http://schemas.microsoft.com/office/powerpoint/2010/main" val="42744254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A99BAE3-0D77-4C52-AE94-2B326C60949D}" type="slidenum">
              <a:rPr lang="en-IN" smtClean="0"/>
              <a:t>14</a:t>
            </a:fld>
            <a:endParaRPr lang="en-IN" dirty="0"/>
          </a:p>
        </p:txBody>
      </p:sp>
    </p:spTree>
    <p:extLst>
      <p:ext uri="{BB962C8B-B14F-4D97-AF65-F5344CB8AC3E}">
        <p14:creationId xmlns:p14="http://schemas.microsoft.com/office/powerpoint/2010/main" val="3800526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A99BAE3-0D77-4C52-AE94-2B326C60949D}" type="slidenum">
              <a:rPr lang="en-IN" smtClean="0"/>
              <a:t>15</a:t>
            </a:fld>
            <a:endParaRPr lang="en-IN" dirty="0"/>
          </a:p>
        </p:txBody>
      </p:sp>
    </p:spTree>
    <p:extLst>
      <p:ext uri="{BB962C8B-B14F-4D97-AF65-F5344CB8AC3E}">
        <p14:creationId xmlns:p14="http://schemas.microsoft.com/office/powerpoint/2010/main" val="28552818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A99BAE3-0D77-4C52-AE94-2B326C60949D}" type="slidenum">
              <a:rPr lang="en-IN" smtClean="0"/>
              <a:t>16</a:t>
            </a:fld>
            <a:endParaRPr lang="en-IN" dirty="0"/>
          </a:p>
        </p:txBody>
      </p:sp>
    </p:spTree>
    <p:extLst>
      <p:ext uri="{BB962C8B-B14F-4D97-AF65-F5344CB8AC3E}">
        <p14:creationId xmlns:p14="http://schemas.microsoft.com/office/powerpoint/2010/main" val="1899759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A99BAE3-0D77-4C52-AE94-2B326C60949D}" type="slidenum">
              <a:rPr lang="en-IN" smtClean="0"/>
              <a:t>17</a:t>
            </a:fld>
            <a:endParaRPr lang="en-IN" dirty="0"/>
          </a:p>
        </p:txBody>
      </p:sp>
    </p:spTree>
    <p:extLst>
      <p:ext uri="{BB962C8B-B14F-4D97-AF65-F5344CB8AC3E}">
        <p14:creationId xmlns:p14="http://schemas.microsoft.com/office/powerpoint/2010/main" val="10415550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A99BAE3-0D77-4C52-AE94-2B326C60949D}" type="slidenum">
              <a:rPr lang="en-IN" smtClean="0"/>
              <a:t>18</a:t>
            </a:fld>
            <a:endParaRPr lang="en-IN" dirty="0"/>
          </a:p>
        </p:txBody>
      </p:sp>
    </p:spTree>
    <p:extLst>
      <p:ext uri="{BB962C8B-B14F-4D97-AF65-F5344CB8AC3E}">
        <p14:creationId xmlns:p14="http://schemas.microsoft.com/office/powerpoint/2010/main" val="24856175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A99BAE3-0D77-4C52-AE94-2B326C60949D}" type="slidenum">
              <a:rPr lang="en-IN" smtClean="0"/>
              <a:t>19</a:t>
            </a:fld>
            <a:endParaRPr lang="en-IN" dirty="0"/>
          </a:p>
        </p:txBody>
      </p:sp>
    </p:spTree>
    <p:extLst>
      <p:ext uri="{BB962C8B-B14F-4D97-AF65-F5344CB8AC3E}">
        <p14:creationId xmlns:p14="http://schemas.microsoft.com/office/powerpoint/2010/main" val="1214561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A99BAE3-0D77-4C52-AE94-2B326C60949D}" type="slidenum">
              <a:rPr lang="en-IN" smtClean="0"/>
              <a:t>2</a:t>
            </a:fld>
            <a:endParaRPr lang="en-IN"/>
          </a:p>
        </p:txBody>
      </p:sp>
    </p:spTree>
    <p:extLst>
      <p:ext uri="{BB962C8B-B14F-4D97-AF65-F5344CB8AC3E}">
        <p14:creationId xmlns:p14="http://schemas.microsoft.com/office/powerpoint/2010/main" val="3503223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A99BAE3-0D77-4C52-AE94-2B326C60949D}" type="slidenum">
              <a:rPr lang="en-IN" smtClean="0"/>
              <a:t>3</a:t>
            </a:fld>
            <a:endParaRPr lang="en-IN"/>
          </a:p>
        </p:txBody>
      </p:sp>
    </p:spTree>
    <p:extLst>
      <p:ext uri="{BB962C8B-B14F-4D97-AF65-F5344CB8AC3E}">
        <p14:creationId xmlns:p14="http://schemas.microsoft.com/office/powerpoint/2010/main" val="2092504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A99BAE3-0D77-4C52-AE94-2B326C60949D}" type="slidenum">
              <a:rPr lang="en-IN" smtClean="0"/>
              <a:t>4</a:t>
            </a:fld>
            <a:endParaRPr lang="en-IN"/>
          </a:p>
        </p:txBody>
      </p:sp>
    </p:spTree>
    <p:extLst>
      <p:ext uri="{BB962C8B-B14F-4D97-AF65-F5344CB8AC3E}">
        <p14:creationId xmlns:p14="http://schemas.microsoft.com/office/powerpoint/2010/main" val="2956734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1A99BAE3-0D77-4C52-AE94-2B326C60949D}" type="slidenum">
              <a:rPr lang="en-IN" smtClean="0"/>
              <a:t>5</a:t>
            </a:fld>
            <a:endParaRPr lang="en-IN"/>
          </a:p>
        </p:txBody>
      </p:sp>
    </p:spTree>
    <p:extLst>
      <p:ext uri="{BB962C8B-B14F-4D97-AF65-F5344CB8AC3E}">
        <p14:creationId xmlns:p14="http://schemas.microsoft.com/office/powerpoint/2010/main" val="798327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A99BAE3-0D77-4C52-AE94-2B326C60949D}" type="slidenum">
              <a:rPr lang="en-IN" smtClean="0"/>
              <a:t>6</a:t>
            </a:fld>
            <a:endParaRPr lang="en-IN"/>
          </a:p>
        </p:txBody>
      </p:sp>
    </p:spTree>
    <p:extLst>
      <p:ext uri="{BB962C8B-B14F-4D97-AF65-F5344CB8AC3E}">
        <p14:creationId xmlns:p14="http://schemas.microsoft.com/office/powerpoint/2010/main" val="3726738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A99BAE3-0D77-4C52-AE94-2B326C60949D}" type="slidenum">
              <a:rPr lang="en-IN" smtClean="0"/>
              <a:t>7</a:t>
            </a:fld>
            <a:endParaRPr lang="en-IN"/>
          </a:p>
        </p:txBody>
      </p:sp>
    </p:spTree>
    <p:extLst>
      <p:ext uri="{BB962C8B-B14F-4D97-AF65-F5344CB8AC3E}">
        <p14:creationId xmlns:p14="http://schemas.microsoft.com/office/powerpoint/2010/main" val="2187925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IN" dirty="0"/>
          </a:p>
        </p:txBody>
      </p:sp>
      <p:sp>
        <p:nvSpPr>
          <p:cNvPr id="4" name="Slide Number Placeholder 3"/>
          <p:cNvSpPr>
            <a:spLocks noGrp="1"/>
          </p:cNvSpPr>
          <p:nvPr>
            <p:ph type="sldNum" sz="quarter" idx="5"/>
          </p:nvPr>
        </p:nvSpPr>
        <p:spPr/>
        <p:txBody>
          <a:bodyPr/>
          <a:lstStyle/>
          <a:p>
            <a:fld id="{1A99BAE3-0D77-4C52-AE94-2B326C60949D}" type="slidenum">
              <a:rPr lang="en-IN" smtClean="0"/>
              <a:t>8</a:t>
            </a:fld>
            <a:endParaRPr lang="en-IN"/>
          </a:p>
        </p:txBody>
      </p:sp>
    </p:spTree>
    <p:extLst>
      <p:ext uri="{BB962C8B-B14F-4D97-AF65-F5344CB8AC3E}">
        <p14:creationId xmlns:p14="http://schemas.microsoft.com/office/powerpoint/2010/main" val="16696469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A99BAE3-0D77-4C52-AE94-2B326C60949D}" type="slidenum">
              <a:rPr lang="en-IN" smtClean="0"/>
              <a:t>9</a:t>
            </a:fld>
            <a:endParaRPr lang="en-IN"/>
          </a:p>
        </p:txBody>
      </p:sp>
    </p:spTree>
    <p:extLst>
      <p:ext uri="{BB962C8B-B14F-4D97-AF65-F5344CB8AC3E}">
        <p14:creationId xmlns:p14="http://schemas.microsoft.com/office/powerpoint/2010/main" val="3042098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3/3/2024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3/3/2024</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3/3/2024</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3/3/2024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3/3/2024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3/3/2024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3/3/2024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3/3/2024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3/3/2024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3/3/2024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3/3/2024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3/3/2024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6.png"/><Relationship Id="rId7"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0.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47.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2.xml"/><Relationship Id="rId7" Type="http://schemas.openxmlformats.org/officeDocument/2006/relationships/diagramLayout" Target="../diagrams/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diagramData" Target="../diagrams/data1.xml"/><Relationship Id="rId11" Type="http://schemas.openxmlformats.org/officeDocument/2006/relationships/image" Target="../media/image3.png"/><Relationship Id="rId5" Type="http://schemas.openxmlformats.org/officeDocument/2006/relationships/image" Target="../media/image2.png"/><Relationship Id="rId10" Type="http://schemas.microsoft.com/office/2007/relationships/diagramDrawing" Target="../diagrams/drawing1.xml"/><Relationship Id="rId4" Type="http://schemas.openxmlformats.org/officeDocument/2006/relationships/notesSlide" Target="../notesSlides/notesSlide2.xml"/><Relationship Id="rId9" Type="http://schemas.openxmlformats.org/officeDocument/2006/relationships/diagramColors" Target="../diagrams/colors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2.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2.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4823012" y="639097"/>
            <a:ext cx="6893859" cy="3686015"/>
          </a:xfrm>
        </p:spPr>
        <p:txBody>
          <a:bodyPr>
            <a:normAutofit/>
          </a:bodyPr>
          <a:lstStyle/>
          <a:p>
            <a:r>
              <a:rPr lang="en-US" sz="3600" b="1" dirty="0" err="1">
                <a:latin typeface="Bahnschrift" panose="020B0502040204020203" pitchFamily="34" charset="0"/>
              </a:rPr>
              <a:t>AtliQ</a:t>
            </a:r>
            <a:r>
              <a:rPr lang="en-US" sz="3600" b="1" dirty="0">
                <a:latin typeface="Bahnschrift" panose="020B0502040204020203" pitchFamily="34" charset="0"/>
              </a:rPr>
              <a:t> Retail Mart </a:t>
            </a:r>
            <a:br>
              <a:rPr lang="en-US" sz="3600" b="1" dirty="0">
                <a:latin typeface="Bahnschrift" panose="020B0502040204020203" pitchFamily="34" charset="0"/>
              </a:rPr>
            </a:br>
            <a:r>
              <a:rPr lang="en-US" sz="3200" b="1" dirty="0">
                <a:latin typeface="Bahnschrift" panose="020B0502040204020203" pitchFamily="34" charset="0"/>
              </a:rPr>
              <a:t>Promotion Analysis</a:t>
            </a:r>
            <a:endParaRPr lang="en-US" sz="3600" b="1" dirty="0">
              <a:latin typeface="Bahnschrift" panose="020B0502040204020203" pitchFamily="34" charset="0"/>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
            <a:ext cx="4635315" cy="6857999"/>
          </a:xfrm>
          <a:prstGeom prst="rect">
            <a:avLst/>
          </a:prstGeom>
          <a:ln>
            <a:solidFill>
              <a:schemeClr val="tx1"/>
            </a:solidFill>
          </a:ln>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5638FE2-5E09-855B-CDED-0EE58930EC92}"/>
              </a:ext>
            </a:extLst>
          </p:cNvPr>
          <p:cNvSpPr txBox="1"/>
          <p:nvPr/>
        </p:nvSpPr>
        <p:spPr>
          <a:xfrm>
            <a:off x="4894729" y="4779542"/>
            <a:ext cx="1311578" cy="369332"/>
          </a:xfrm>
          <a:prstGeom prst="rect">
            <a:avLst/>
          </a:prstGeom>
          <a:noFill/>
        </p:spPr>
        <p:txBody>
          <a:bodyPr wrap="none" rtlCol="0">
            <a:spAutoFit/>
          </a:bodyPr>
          <a:lstStyle/>
          <a:p>
            <a:r>
              <a:rPr lang="en-IN" dirty="0">
                <a:latin typeface="Bahnschrift SemiCondensed" panose="020B0502040204020203" pitchFamily="34" charset="0"/>
              </a:rPr>
              <a:t>Banuvathy R</a:t>
            </a:r>
          </a:p>
        </p:txBody>
      </p:sp>
      <p:pic>
        <p:nvPicPr>
          <p:cNvPr id="11" name="Picture 10">
            <a:extLst>
              <a:ext uri="{FF2B5EF4-FFF2-40B4-BE49-F238E27FC236}">
                <a16:creationId xmlns:a16="http://schemas.microsoft.com/office/drawing/2014/main" id="{3E52B7EF-ECBC-3572-0B57-7320291C97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3012" y="720369"/>
            <a:ext cx="2174600" cy="2136179"/>
          </a:xfrm>
          <a:prstGeom prst="rect">
            <a:avLst/>
          </a:prstGeom>
        </p:spPr>
      </p:pic>
    </p:spTree>
    <p:extLst>
      <p:ext uri="{BB962C8B-B14F-4D97-AF65-F5344CB8AC3E}">
        <p14:creationId xmlns:p14="http://schemas.microsoft.com/office/powerpoint/2010/main" val="4043737824"/>
      </p:ext>
    </p:extLst>
  </p:cSld>
  <p:clrMapOvr>
    <a:masterClrMapping/>
  </p:clrMapOvr>
  <mc:AlternateContent xmlns:mc="http://schemas.openxmlformats.org/markup-compatibility/2006" xmlns:p14="http://schemas.microsoft.com/office/powerpoint/2010/main">
    <mc:Choice Requires="p14">
      <p:transition spd="slow" p14:dur="2000" advTm="6435"/>
    </mc:Choice>
    <mc:Fallback xmlns="">
      <p:transition spd="slow" advTm="643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F4ABD-09B4-BA97-E9F0-422D11B74811}"/>
              </a:ext>
            </a:extLst>
          </p:cNvPr>
          <p:cNvSpPr>
            <a:spLocks noGrp="1"/>
          </p:cNvSpPr>
          <p:nvPr>
            <p:ph type="title"/>
          </p:nvPr>
        </p:nvSpPr>
        <p:spPr>
          <a:xfrm>
            <a:off x="411378" y="219559"/>
            <a:ext cx="3517567" cy="975358"/>
          </a:xfrm>
        </p:spPr>
        <p:txBody>
          <a:bodyPr/>
          <a:lstStyle/>
          <a:p>
            <a:r>
              <a:rPr lang="en-IN" dirty="0">
                <a:solidFill>
                  <a:schemeClr val="bg1"/>
                </a:solidFill>
                <a:latin typeface="Bahnschrift SemiCondensed" panose="020B0502040204020203" pitchFamily="34" charset="0"/>
              </a:rPr>
              <a:t>Store Analysis</a:t>
            </a:r>
          </a:p>
        </p:txBody>
      </p:sp>
      <p:pic>
        <p:nvPicPr>
          <p:cNvPr id="6" name="Picture 5">
            <a:extLst>
              <a:ext uri="{FF2B5EF4-FFF2-40B4-BE49-F238E27FC236}">
                <a16:creationId xmlns:a16="http://schemas.microsoft.com/office/drawing/2014/main" id="{F38413E4-19FC-CD0F-E095-E7CDB054A298}"/>
              </a:ext>
            </a:extLst>
          </p:cNvPr>
          <p:cNvPicPr>
            <a:picLocks noChangeAspect="1"/>
          </p:cNvPicPr>
          <p:nvPr/>
        </p:nvPicPr>
        <p:blipFill>
          <a:blip r:embed="rId3"/>
          <a:stretch>
            <a:fillRect/>
          </a:stretch>
        </p:blipFill>
        <p:spPr>
          <a:xfrm>
            <a:off x="1065990" y="1517571"/>
            <a:ext cx="1684166" cy="176799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Picture 7">
            <a:extLst>
              <a:ext uri="{FF2B5EF4-FFF2-40B4-BE49-F238E27FC236}">
                <a16:creationId xmlns:a16="http://schemas.microsoft.com/office/drawing/2014/main" id="{539BE87B-7821-C679-886B-68C00A96C0FA}"/>
              </a:ext>
            </a:extLst>
          </p:cNvPr>
          <p:cNvPicPr>
            <a:picLocks noChangeAspect="1"/>
          </p:cNvPicPr>
          <p:nvPr/>
        </p:nvPicPr>
        <p:blipFill>
          <a:blip r:embed="rId4"/>
          <a:stretch>
            <a:fillRect/>
          </a:stretch>
        </p:blipFill>
        <p:spPr>
          <a:xfrm>
            <a:off x="3406165" y="120948"/>
            <a:ext cx="4430967" cy="2966035"/>
          </a:xfrm>
          <a:prstGeom prst="rect">
            <a:avLst/>
          </a:prstGeom>
        </p:spPr>
      </p:pic>
      <p:pic>
        <p:nvPicPr>
          <p:cNvPr id="10" name="Picture 9">
            <a:extLst>
              <a:ext uri="{FF2B5EF4-FFF2-40B4-BE49-F238E27FC236}">
                <a16:creationId xmlns:a16="http://schemas.microsoft.com/office/drawing/2014/main" id="{67062207-61AD-AB27-B54A-10E3013A2497}"/>
              </a:ext>
            </a:extLst>
          </p:cNvPr>
          <p:cNvPicPr>
            <a:picLocks noChangeAspect="1"/>
          </p:cNvPicPr>
          <p:nvPr/>
        </p:nvPicPr>
        <p:blipFill>
          <a:blip r:embed="rId5"/>
          <a:stretch>
            <a:fillRect/>
          </a:stretch>
        </p:blipFill>
        <p:spPr>
          <a:xfrm>
            <a:off x="3404185" y="3185594"/>
            <a:ext cx="4432947" cy="2840529"/>
          </a:xfrm>
          <a:prstGeom prst="rect">
            <a:avLst/>
          </a:prstGeom>
        </p:spPr>
      </p:pic>
      <p:pic>
        <p:nvPicPr>
          <p:cNvPr id="12" name="Picture 11">
            <a:extLst>
              <a:ext uri="{FF2B5EF4-FFF2-40B4-BE49-F238E27FC236}">
                <a16:creationId xmlns:a16="http://schemas.microsoft.com/office/drawing/2014/main" id="{0DBE12DE-9F52-55D2-D544-D8AE22016E49}"/>
              </a:ext>
            </a:extLst>
          </p:cNvPr>
          <p:cNvPicPr>
            <a:picLocks noChangeAspect="1"/>
          </p:cNvPicPr>
          <p:nvPr/>
        </p:nvPicPr>
        <p:blipFill>
          <a:blip r:embed="rId6"/>
          <a:stretch>
            <a:fillRect/>
          </a:stretch>
        </p:blipFill>
        <p:spPr>
          <a:xfrm>
            <a:off x="8081847" y="707238"/>
            <a:ext cx="3335756" cy="2329108"/>
          </a:xfrm>
          <a:prstGeom prst="rect">
            <a:avLst/>
          </a:prstGeom>
          <a:ln>
            <a:solidFill>
              <a:schemeClr val="tx1"/>
            </a:solidFill>
          </a:ln>
        </p:spPr>
      </p:pic>
      <p:pic>
        <p:nvPicPr>
          <p:cNvPr id="14" name="Picture 13">
            <a:extLst>
              <a:ext uri="{FF2B5EF4-FFF2-40B4-BE49-F238E27FC236}">
                <a16:creationId xmlns:a16="http://schemas.microsoft.com/office/drawing/2014/main" id="{87818563-C42F-9972-CD9B-884AD1F80A90}"/>
              </a:ext>
            </a:extLst>
          </p:cNvPr>
          <p:cNvPicPr>
            <a:picLocks noChangeAspect="1"/>
          </p:cNvPicPr>
          <p:nvPr/>
        </p:nvPicPr>
        <p:blipFill>
          <a:blip r:embed="rId7"/>
          <a:stretch>
            <a:fillRect/>
          </a:stretch>
        </p:blipFill>
        <p:spPr>
          <a:xfrm>
            <a:off x="8081847" y="3185594"/>
            <a:ext cx="3335756" cy="2477224"/>
          </a:xfrm>
          <a:prstGeom prst="rect">
            <a:avLst/>
          </a:prstGeom>
        </p:spPr>
      </p:pic>
      <p:sp>
        <p:nvSpPr>
          <p:cNvPr id="15" name="TextBox 14">
            <a:extLst>
              <a:ext uri="{FF2B5EF4-FFF2-40B4-BE49-F238E27FC236}">
                <a16:creationId xmlns:a16="http://schemas.microsoft.com/office/drawing/2014/main" id="{087123A5-A8F6-C2FD-F7C3-AB285FD01164}"/>
              </a:ext>
            </a:extLst>
          </p:cNvPr>
          <p:cNvSpPr txBox="1"/>
          <p:nvPr/>
        </p:nvSpPr>
        <p:spPr>
          <a:xfrm>
            <a:off x="4658858" y="6124734"/>
            <a:ext cx="7434531" cy="646331"/>
          </a:xfrm>
          <a:prstGeom prst="rect">
            <a:avLst/>
          </a:prstGeom>
          <a:noFill/>
        </p:spPr>
        <p:txBody>
          <a:bodyPr wrap="square" rtlCol="0">
            <a:spAutoFit/>
          </a:bodyPr>
          <a:lstStyle/>
          <a:p>
            <a:r>
              <a:rPr lang="en-IN" dirty="0">
                <a:latin typeface="Bahnschrift SemiCondensed" panose="020B0502040204020203" pitchFamily="34" charset="0"/>
              </a:rPr>
              <a:t> Higher the number of stores in a city, greater the revenue from that city after promotions. </a:t>
            </a:r>
          </a:p>
        </p:txBody>
      </p:sp>
      <p:pic>
        <p:nvPicPr>
          <p:cNvPr id="17" name="Picture 16">
            <a:extLst>
              <a:ext uri="{FF2B5EF4-FFF2-40B4-BE49-F238E27FC236}">
                <a16:creationId xmlns:a16="http://schemas.microsoft.com/office/drawing/2014/main" id="{30CEB9DB-B19F-B371-E936-2C6D7DA5D27C}"/>
              </a:ext>
            </a:extLst>
          </p:cNvPr>
          <p:cNvPicPr>
            <a:picLocks noChangeAspect="1"/>
          </p:cNvPicPr>
          <p:nvPr/>
        </p:nvPicPr>
        <p:blipFill>
          <a:blip r:embed="rId8"/>
          <a:stretch>
            <a:fillRect/>
          </a:stretch>
        </p:blipFill>
        <p:spPr>
          <a:xfrm>
            <a:off x="3974162" y="6104445"/>
            <a:ext cx="576576" cy="6443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207234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0D5A4-A9DD-3A71-46B5-001DD575D875}"/>
              </a:ext>
            </a:extLst>
          </p:cNvPr>
          <p:cNvSpPr>
            <a:spLocks noGrp="1"/>
          </p:cNvSpPr>
          <p:nvPr>
            <p:ph type="title"/>
          </p:nvPr>
        </p:nvSpPr>
        <p:spPr>
          <a:xfrm>
            <a:off x="589520" y="474973"/>
            <a:ext cx="3517567" cy="1114135"/>
          </a:xfrm>
        </p:spPr>
        <p:txBody>
          <a:bodyPr/>
          <a:lstStyle/>
          <a:p>
            <a:r>
              <a:rPr lang="en-IN" dirty="0">
                <a:solidFill>
                  <a:schemeClr val="bg1"/>
                </a:solidFill>
                <a:latin typeface="Bahnschrift SemiCondensed" panose="020B0502040204020203" pitchFamily="34" charset="0"/>
              </a:rPr>
              <a:t>Promotion Type Analysis</a:t>
            </a:r>
            <a:endParaRPr lang="en-IN" dirty="0"/>
          </a:p>
        </p:txBody>
      </p:sp>
      <p:pic>
        <p:nvPicPr>
          <p:cNvPr id="6" name="Picture 5">
            <a:extLst>
              <a:ext uri="{FF2B5EF4-FFF2-40B4-BE49-F238E27FC236}">
                <a16:creationId xmlns:a16="http://schemas.microsoft.com/office/drawing/2014/main" id="{BF017B4F-01A1-1233-4404-32E1C5CDFB4A}"/>
              </a:ext>
            </a:extLst>
          </p:cNvPr>
          <p:cNvPicPr>
            <a:picLocks noChangeAspect="1"/>
          </p:cNvPicPr>
          <p:nvPr/>
        </p:nvPicPr>
        <p:blipFill>
          <a:blip r:embed="rId3"/>
          <a:stretch>
            <a:fillRect/>
          </a:stretch>
        </p:blipFill>
        <p:spPr>
          <a:xfrm>
            <a:off x="1226014" y="1824428"/>
            <a:ext cx="1623201" cy="153937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Picture 7">
            <a:extLst>
              <a:ext uri="{FF2B5EF4-FFF2-40B4-BE49-F238E27FC236}">
                <a16:creationId xmlns:a16="http://schemas.microsoft.com/office/drawing/2014/main" id="{2A7FE24A-A631-E929-958D-CD7BB45ECC60}"/>
              </a:ext>
            </a:extLst>
          </p:cNvPr>
          <p:cNvPicPr>
            <a:picLocks noChangeAspect="1"/>
          </p:cNvPicPr>
          <p:nvPr/>
        </p:nvPicPr>
        <p:blipFill>
          <a:blip r:embed="rId4"/>
          <a:stretch>
            <a:fillRect/>
          </a:stretch>
        </p:blipFill>
        <p:spPr>
          <a:xfrm>
            <a:off x="3652871" y="239653"/>
            <a:ext cx="3395289" cy="3609099"/>
          </a:xfrm>
          <a:prstGeom prst="rect">
            <a:avLst/>
          </a:prstGeom>
          <a:ln>
            <a:solidFill>
              <a:schemeClr val="tx1"/>
            </a:solidFill>
          </a:ln>
        </p:spPr>
      </p:pic>
      <p:pic>
        <p:nvPicPr>
          <p:cNvPr id="10" name="Picture 9">
            <a:extLst>
              <a:ext uri="{FF2B5EF4-FFF2-40B4-BE49-F238E27FC236}">
                <a16:creationId xmlns:a16="http://schemas.microsoft.com/office/drawing/2014/main" id="{850B9DB7-F23E-933B-FA08-84F7A2BD24C0}"/>
              </a:ext>
            </a:extLst>
          </p:cNvPr>
          <p:cNvPicPr>
            <a:picLocks noChangeAspect="1"/>
          </p:cNvPicPr>
          <p:nvPr/>
        </p:nvPicPr>
        <p:blipFill>
          <a:blip r:embed="rId5"/>
          <a:stretch>
            <a:fillRect/>
          </a:stretch>
        </p:blipFill>
        <p:spPr>
          <a:xfrm>
            <a:off x="7785157" y="239653"/>
            <a:ext cx="2625122" cy="2001656"/>
          </a:xfrm>
          <a:prstGeom prst="rect">
            <a:avLst/>
          </a:prstGeom>
          <a:ln>
            <a:solidFill>
              <a:schemeClr val="tx1"/>
            </a:solidFill>
          </a:ln>
        </p:spPr>
      </p:pic>
      <p:pic>
        <p:nvPicPr>
          <p:cNvPr id="12" name="Picture 11">
            <a:extLst>
              <a:ext uri="{FF2B5EF4-FFF2-40B4-BE49-F238E27FC236}">
                <a16:creationId xmlns:a16="http://schemas.microsoft.com/office/drawing/2014/main" id="{7FDE7DF3-1634-E69B-2FC6-D005F03AB045}"/>
              </a:ext>
            </a:extLst>
          </p:cNvPr>
          <p:cNvPicPr>
            <a:picLocks noChangeAspect="1"/>
          </p:cNvPicPr>
          <p:nvPr/>
        </p:nvPicPr>
        <p:blipFill>
          <a:blip r:embed="rId6"/>
          <a:stretch>
            <a:fillRect/>
          </a:stretch>
        </p:blipFill>
        <p:spPr>
          <a:xfrm>
            <a:off x="7522472" y="2428172"/>
            <a:ext cx="4470067" cy="2001656"/>
          </a:xfrm>
          <a:prstGeom prst="rect">
            <a:avLst/>
          </a:prstGeom>
          <a:ln>
            <a:solidFill>
              <a:schemeClr val="tx1"/>
            </a:solidFill>
          </a:ln>
        </p:spPr>
      </p:pic>
      <p:sp>
        <p:nvSpPr>
          <p:cNvPr id="14" name="TextBox 13">
            <a:extLst>
              <a:ext uri="{FF2B5EF4-FFF2-40B4-BE49-F238E27FC236}">
                <a16:creationId xmlns:a16="http://schemas.microsoft.com/office/drawing/2014/main" id="{9DA9A7D2-B7B6-494E-6B32-5CE417D6B5FD}"/>
              </a:ext>
            </a:extLst>
          </p:cNvPr>
          <p:cNvSpPr txBox="1"/>
          <p:nvPr/>
        </p:nvSpPr>
        <p:spPr>
          <a:xfrm>
            <a:off x="4754660" y="4616691"/>
            <a:ext cx="7237879" cy="1754326"/>
          </a:xfrm>
          <a:prstGeom prst="rect">
            <a:avLst/>
          </a:prstGeom>
          <a:noFill/>
        </p:spPr>
        <p:txBody>
          <a:bodyPr wrap="none" rtlCol="0">
            <a:spAutoFit/>
          </a:bodyPr>
          <a:lstStyle/>
          <a:p>
            <a:pPr marL="285750" indent="-285750">
              <a:buFont typeface="Arial" panose="020B0604020202020204" pitchFamily="34" charset="0"/>
              <a:buChar char="•"/>
            </a:pPr>
            <a:r>
              <a:rPr lang="en-IN" dirty="0">
                <a:latin typeface="Bahnschrift SemiCondensed" panose="020B0502040204020203" pitchFamily="34" charset="0"/>
              </a:rPr>
              <a:t>Top 2 promotion types that yielded highest incremental revenue are </a:t>
            </a:r>
          </a:p>
          <a:p>
            <a:r>
              <a:rPr lang="en-IN" dirty="0">
                <a:latin typeface="Bahnschrift SemiCondensed" panose="020B0502040204020203" pitchFamily="34" charset="0"/>
              </a:rPr>
              <a:t>500 Cashback and BOGOF</a:t>
            </a:r>
          </a:p>
          <a:p>
            <a:endParaRPr lang="en-IN" dirty="0">
              <a:latin typeface="Bahnschrift SemiCondensed" panose="020B0502040204020203" pitchFamily="34" charset="0"/>
            </a:endParaRPr>
          </a:p>
          <a:p>
            <a:pPr marL="285750" indent="-285750">
              <a:buFont typeface="Arial" panose="020B0604020202020204" pitchFamily="34" charset="0"/>
              <a:buChar char="•"/>
            </a:pPr>
            <a:r>
              <a:rPr lang="en-IN" dirty="0">
                <a:latin typeface="Bahnschrift SemiCondensed" panose="020B0502040204020203" pitchFamily="34" charset="0"/>
              </a:rPr>
              <a:t>Bottom 2 promotion types in terms of impact on Incremental sold units are </a:t>
            </a:r>
          </a:p>
          <a:p>
            <a:r>
              <a:rPr lang="en-IN" dirty="0">
                <a:latin typeface="Bahnschrift SemiCondensed" panose="020B0502040204020203" pitchFamily="34" charset="0"/>
              </a:rPr>
              <a:t>25% OFF and 50% OFF </a:t>
            </a:r>
          </a:p>
          <a:p>
            <a:endParaRPr lang="en-IN" dirty="0">
              <a:latin typeface="Bahnschrift SemiCondensed" panose="020B0502040204020203" pitchFamily="34" charset="0"/>
            </a:endParaRPr>
          </a:p>
        </p:txBody>
      </p:sp>
      <p:pic>
        <p:nvPicPr>
          <p:cNvPr id="15" name="Picture 14">
            <a:extLst>
              <a:ext uri="{FF2B5EF4-FFF2-40B4-BE49-F238E27FC236}">
                <a16:creationId xmlns:a16="http://schemas.microsoft.com/office/drawing/2014/main" id="{A8B91B67-F0A7-F2A8-D027-518B387EFEEA}"/>
              </a:ext>
            </a:extLst>
          </p:cNvPr>
          <p:cNvPicPr>
            <a:picLocks noChangeAspect="1"/>
          </p:cNvPicPr>
          <p:nvPr/>
        </p:nvPicPr>
        <p:blipFill>
          <a:blip r:embed="rId7"/>
          <a:stretch>
            <a:fillRect/>
          </a:stretch>
        </p:blipFill>
        <p:spPr>
          <a:xfrm>
            <a:off x="3818799" y="4956962"/>
            <a:ext cx="576576" cy="6443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297885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DCCA19F-8EF5-42CE-4239-0201DE61B130}"/>
              </a:ext>
            </a:extLst>
          </p:cNvPr>
          <p:cNvPicPr>
            <a:picLocks noChangeAspect="1"/>
          </p:cNvPicPr>
          <p:nvPr/>
        </p:nvPicPr>
        <p:blipFill>
          <a:blip r:embed="rId3"/>
          <a:stretch>
            <a:fillRect/>
          </a:stretch>
        </p:blipFill>
        <p:spPr>
          <a:xfrm>
            <a:off x="4751293" y="1100148"/>
            <a:ext cx="7361267" cy="3470712"/>
          </a:xfrm>
          <a:prstGeom prst="rect">
            <a:avLst/>
          </a:prstGeom>
        </p:spPr>
      </p:pic>
      <p:pic>
        <p:nvPicPr>
          <p:cNvPr id="8" name="Picture 7">
            <a:extLst>
              <a:ext uri="{FF2B5EF4-FFF2-40B4-BE49-F238E27FC236}">
                <a16:creationId xmlns:a16="http://schemas.microsoft.com/office/drawing/2014/main" id="{86B2B4F9-20E3-1B78-239D-10AE9AAEA8E3}"/>
              </a:ext>
            </a:extLst>
          </p:cNvPr>
          <p:cNvPicPr>
            <a:picLocks noChangeAspect="1"/>
          </p:cNvPicPr>
          <p:nvPr/>
        </p:nvPicPr>
        <p:blipFill>
          <a:blip r:embed="rId4"/>
          <a:stretch>
            <a:fillRect/>
          </a:stretch>
        </p:blipFill>
        <p:spPr>
          <a:xfrm>
            <a:off x="4751293" y="513052"/>
            <a:ext cx="1801907" cy="536523"/>
          </a:xfrm>
          <a:prstGeom prst="rect">
            <a:avLst/>
          </a:prstGeom>
          <a:ln>
            <a:solidFill>
              <a:schemeClr val="tx1"/>
            </a:solidFill>
          </a:ln>
        </p:spPr>
      </p:pic>
      <p:sp>
        <p:nvSpPr>
          <p:cNvPr id="9" name="Title 1">
            <a:extLst>
              <a:ext uri="{FF2B5EF4-FFF2-40B4-BE49-F238E27FC236}">
                <a16:creationId xmlns:a16="http://schemas.microsoft.com/office/drawing/2014/main" id="{26529C0E-A8D4-E56F-78E2-5D51388414CF}"/>
              </a:ext>
            </a:extLst>
          </p:cNvPr>
          <p:cNvSpPr>
            <a:spLocks noGrp="1"/>
          </p:cNvSpPr>
          <p:nvPr>
            <p:ph type="title"/>
          </p:nvPr>
        </p:nvSpPr>
        <p:spPr>
          <a:xfrm>
            <a:off x="642938" y="785813"/>
            <a:ext cx="3517900" cy="1114705"/>
          </a:xfrm>
        </p:spPr>
        <p:txBody>
          <a:bodyPr>
            <a:normAutofit fontScale="90000"/>
          </a:bodyPr>
          <a:lstStyle/>
          <a:p>
            <a:r>
              <a:rPr lang="en-IN" dirty="0">
                <a:solidFill>
                  <a:schemeClr val="bg1"/>
                </a:solidFill>
                <a:latin typeface="Bahnschrift SemiCondensed" panose="020B0502040204020203" pitchFamily="34" charset="0"/>
              </a:rPr>
              <a:t>Promotion Type Analysis for Diwali Campaign</a:t>
            </a:r>
            <a:endParaRPr lang="en-IN" dirty="0"/>
          </a:p>
        </p:txBody>
      </p:sp>
      <p:pic>
        <p:nvPicPr>
          <p:cNvPr id="11" name="Picture 10">
            <a:extLst>
              <a:ext uri="{FF2B5EF4-FFF2-40B4-BE49-F238E27FC236}">
                <a16:creationId xmlns:a16="http://schemas.microsoft.com/office/drawing/2014/main" id="{1D1D852C-CAAD-274C-9548-94F6BE43B1F3}"/>
              </a:ext>
            </a:extLst>
          </p:cNvPr>
          <p:cNvPicPr>
            <a:picLocks noChangeAspect="1"/>
          </p:cNvPicPr>
          <p:nvPr/>
        </p:nvPicPr>
        <p:blipFill>
          <a:blip r:embed="rId5"/>
          <a:stretch>
            <a:fillRect/>
          </a:stretch>
        </p:blipFill>
        <p:spPr>
          <a:xfrm>
            <a:off x="1509596" y="2156349"/>
            <a:ext cx="1784584" cy="1780404"/>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F2FB3DF7-F47F-650C-EBC9-44AF5ACD91F8}"/>
              </a:ext>
            </a:extLst>
          </p:cNvPr>
          <p:cNvPicPr>
            <a:picLocks noChangeAspect="1"/>
          </p:cNvPicPr>
          <p:nvPr/>
        </p:nvPicPr>
        <p:blipFill>
          <a:blip r:embed="rId6"/>
          <a:stretch>
            <a:fillRect/>
          </a:stretch>
        </p:blipFill>
        <p:spPr>
          <a:xfrm>
            <a:off x="3872550" y="5427873"/>
            <a:ext cx="576576" cy="6443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TextBox 12">
            <a:extLst>
              <a:ext uri="{FF2B5EF4-FFF2-40B4-BE49-F238E27FC236}">
                <a16:creationId xmlns:a16="http://schemas.microsoft.com/office/drawing/2014/main" id="{93CD1DCB-AA48-077B-2AA0-96833FF5C5E7}"/>
              </a:ext>
            </a:extLst>
          </p:cNvPr>
          <p:cNvSpPr txBox="1"/>
          <p:nvPr/>
        </p:nvSpPr>
        <p:spPr>
          <a:xfrm>
            <a:off x="4751293" y="5318830"/>
            <a:ext cx="7440707" cy="1754326"/>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Bahnschrift SemiCondensed" panose="020B0502040204020203" pitchFamily="34" charset="0"/>
              </a:rPr>
              <a:t>The analysis reveals that the "</a:t>
            </a:r>
            <a:r>
              <a:rPr lang="en-US" dirty="0">
                <a:solidFill>
                  <a:srgbClr val="C00000"/>
                </a:solidFill>
                <a:latin typeface="Bahnschrift SemiCondensed" panose="020B0502040204020203" pitchFamily="34" charset="0"/>
              </a:rPr>
              <a:t>500 Cash Back</a:t>
            </a:r>
            <a:r>
              <a:rPr lang="en-US" dirty="0">
                <a:latin typeface="Bahnschrift SemiCondensed" panose="020B0502040204020203" pitchFamily="34" charset="0"/>
              </a:rPr>
              <a:t>" promotion performed exceptionally well in terms of generating incremental revenue and sold units during the </a:t>
            </a:r>
            <a:r>
              <a:rPr lang="en-US" dirty="0">
                <a:solidFill>
                  <a:srgbClr val="C00000"/>
                </a:solidFill>
                <a:latin typeface="Bahnschrift SemiCondensed" panose="020B0502040204020203" pitchFamily="34" charset="0"/>
              </a:rPr>
              <a:t>Diwali campaign</a:t>
            </a:r>
            <a:r>
              <a:rPr lang="en-US" dirty="0">
                <a:latin typeface="Bahnschrift SemiCondensed" panose="020B0502040204020203" pitchFamily="34" charset="0"/>
              </a:rPr>
              <a:t>.</a:t>
            </a:r>
          </a:p>
          <a:p>
            <a:pPr marL="285750" indent="-285750">
              <a:buFont typeface="Arial" panose="020B0604020202020204" pitchFamily="34" charset="0"/>
              <a:buChar char="•"/>
            </a:pPr>
            <a:endParaRPr lang="en-US" dirty="0">
              <a:latin typeface="Bahnschrift SemiCondensed" panose="020B0502040204020203" pitchFamily="34" charset="0"/>
            </a:endParaRPr>
          </a:p>
          <a:p>
            <a:pPr marL="285750" indent="-285750">
              <a:buFont typeface="Arial" panose="020B0604020202020204" pitchFamily="34" charset="0"/>
              <a:buChar char="•"/>
            </a:pPr>
            <a:endParaRPr lang="en-IN" dirty="0">
              <a:latin typeface="Bahnschrift SemiCondensed" panose="020B0502040204020203" pitchFamily="34" charset="0"/>
            </a:endParaRPr>
          </a:p>
          <a:p>
            <a:endParaRPr lang="en-IN" dirty="0">
              <a:latin typeface="Bahnschrift SemiCondensed" panose="020B0502040204020203" pitchFamily="34" charset="0"/>
            </a:endParaRPr>
          </a:p>
        </p:txBody>
      </p:sp>
      <p:sp>
        <p:nvSpPr>
          <p:cNvPr id="14" name="Arrow: Right 13">
            <a:extLst>
              <a:ext uri="{FF2B5EF4-FFF2-40B4-BE49-F238E27FC236}">
                <a16:creationId xmlns:a16="http://schemas.microsoft.com/office/drawing/2014/main" id="{2072C11D-2CB3-DA18-4DBC-A1002A280636}"/>
              </a:ext>
            </a:extLst>
          </p:cNvPr>
          <p:cNvSpPr/>
          <p:nvPr/>
        </p:nvSpPr>
        <p:spPr>
          <a:xfrm rot="16200000">
            <a:off x="5284696" y="4866705"/>
            <a:ext cx="444363" cy="156278"/>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E1933A8B-BC77-DE78-B0BF-04E886FB486E}"/>
              </a:ext>
            </a:extLst>
          </p:cNvPr>
          <p:cNvSpPr txBox="1"/>
          <p:nvPr/>
        </p:nvSpPr>
        <p:spPr>
          <a:xfrm>
            <a:off x="7282859" y="121345"/>
            <a:ext cx="2377574" cy="461665"/>
          </a:xfrm>
          <a:prstGeom prst="rect">
            <a:avLst/>
          </a:prstGeom>
          <a:solidFill>
            <a:schemeClr val="bg2">
              <a:lumMod val="50000"/>
            </a:schemeClr>
          </a:solidFill>
        </p:spPr>
        <p:txBody>
          <a:bodyPr wrap="none" rtlCol="0">
            <a:spAutoFit/>
          </a:bodyPr>
          <a:lstStyle/>
          <a:p>
            <a:r>
              <a:rPr lang="en-IN" sz="2400" dirty="0">
                <a:latin typeface="Bahnschrift SemiBold SemiConden" panose="020B0502040204020203" pitchFamily="34" charset="0"/>
              </a:rPr>
              <a:t>DIWALI CAMPAIGN</a:t>
            </a:r>
          </a:p>
        </p:txBody>
      </p:sp>
    </p:spTree>
    <p:extLst>
      <p:ext uri="{BB962C8B-B14F-4D97-AF65-F5344CB8AC3E}">
        <p14:creationId xmlns:p14="http://schemas.microsoft.com/office/powerpoint/2010/main" val="4167495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7E00D-87C7-EEF2-61EB-A8D071151E1B}"/>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88CF8C35-C2FE-657B-D465-4D9071B42F00}"/>
              </a:ext>
            </a:extLst>
          </p:cNvPr>
          <p:cNvSpPr>
            <a:spLocks noGrp="1"/>
          </p:cNvSpPr>
          <p:nvPr>
            <p:ph type="title"/>
          </p:nvPr>
        </p:nvSpPr>
        <p:spPr>
          <a:xfrm>
            <a:off x="642938" y="785813"/>
            <a:ext cx="3884238" cy="1114705"/>
          </a:xfrm>
        </p:spPr>
        <p:txBody>
          <a:bodyPr>
            <a:normAutofit fontScale="90000"/>
          </a:bodyPr>
          <a:lstStyle/>
          <a:p>
            <a:r>
              <a:rPr lang="en-IN" dirty="0">
                <a:solidFill>
                  <a:schemeClr val="bg1"/>
                </a:solidFill>
                <a:latin typeface="Bahnschrift SemiCondensed" panose="020B0502040204020203" pitchFamily="34" charset="0"/>
              </a:rPr>
              <a:t>Promotion Type Analysis for Sankranti</a:t>
            </a:r>
            <a:br>
              <a:rPr lang="en-IN" dirty="0">
                <a:solidFill>
                  <a:schemeClr val="bg1"/>
                </a:solidFill>
                <a:latin typeface="Bahnschrift SemiCondensed" panose="020B0502040204020203" pitchFamily="34" charset="0"/>
              </a:rPr>
            </a:br>
            <a:r>
              <a:rPr lang="en-IN" dirty="0">
                <a:solidFill>
                  <a:schemeClr val="bg1"/>
                </a:solidFill>
                <a:latin typeface="Bahnschrift SemiCondensed" panose="020B0502040204020203" pitchFamily="34" charset="0"/>
              </a:rPr>
              <a:t>Campaign</a:t>
            </a:r>
            <a:endParaRPr lang="en-IN" dirty="0"/>
          </a:p>
        </p:txBody>
      </p:sp>
      <p:pic>
        <p:nvPicPr>
          <p:cNvPr id="12" name="Picture 11">
            <a:extLst>
              <a:ext uri="{FF2B5EF4-FFF2-40B4-BE49-F238E27FC236}">
                <a16:creationId xmlns:a16="http://schemas.microsoft.com/office/drawing/2014/main" id="{3B5CF9A8-5FA4-AC42-45D5-2B3077DBB855}"/>
              </a:ext>
            </a:extLst>
          </p:cNvPr>
          <p:cNvPicPr>
            <a:picLocks noChangeAspect="1"/>
          </p:cNvPicPr>
          <p:nvPr/>
        </p:nvPicPr>
        <p:blipFill>
          <a:blip r:embed="rId3"/>
          <a:stretch>
            <a:fillRect/>
          </a:stretch>
        </p:blipFill>
        <p:spPr>
          <a:xfrm>
            <a:off x="3878883" y="5427873"/>
            <a:ext cx="576576" cy="6443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TextBox 12">
            <a:extLst>
              <a:ext uri="{FF2B5EF4-FFF2-40B4-BE49-F238E27FC236}">
                <a16:creationId xmlns:a16="http://schemas.microsoft.com/office/drawing/2014/main" id="{1D926996-4B2E-C57E-5D39-BF7EEEBB423D}"/>
              </a:ext>
            </a:extLst>
          </p:cNvPr>
          <p:cNvSpPr txBox="1"/>
          <p:nvPr/>
        </p:nvSpPr>
        <p:spPr>
          <a:xfrm>
            <a:off x="4751293" y="5318830"/>
            <a:ext cx="7440707" cy="1477328"/>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0D0D0D"/>
                </a:solidFill>
                <a:effectLst/>
                <a:latin typeface="Bahnschrift SemiCondensed" panose="020B0502040204020203" pitchFamily="34" charset="0"/>
              </a:rPr>
              <a:t>Further, the analysis indicates that the "</a:t>
            </a:r>
            <a:r>
              <a:rPr lang="en-US" b="0" i="0" dirty="0">
                <a:solidFill>
                  <a:srgbClr val="C00000"/>
                </a:solidFill>
                <a:effectLst/>
                <a:latin typeface="Bahnschrift SemiCondensed" panose="020B0502040204020203" pitchFamily="34" charset="0"/>
              </a:rPr>
              <a:t>BOGOF</a:t>
            </a:r>
            <a:r>
              <a:rPr lang="en-US" b="0" i="0" dirty="0">
                <a:solidFill>
                  <a:srgbClr val="0D0D0D"/>
                </a:solidFill>
                <a:effectLst/>
                <a:latin typeface="Bahnschrift SemiCondensed" panose="020B0502040204020203" pitchFamily="34" charset="0"/>
              </a:rPr>
              <a:t>" (Buy One, Get One Free) promotion emerged as a top performer in terms of generating incremental revenue </a:t>
            </a:r>
            <a:r>
              <a:rPr lang="en-US" dirty="0">
                <a:latin typeface="Bahnschrift SemiCondensed" panose="020B0502040204020203" pitchFamily="34" charset="0"/>
              </a:rPr>
              <a:t>and sold units </a:t>
            </a:r>
            <a:r>
              <a:rPr lang="en-US" b="0" i="0" dirty="0">
                <a:solidFill>
                  <a:srgbClr val="0D0D0D"/>
                </a:solidFill>
                <a:effectLst/>
                <a:latin typeface="Bahnschrift SemiCondensed" panose="020B0502040204020203" pitchFamily="34" charset="0"/>
              </a:rPr>
              <a:t>during the </a:t>
            </a:r>
            <a:r>
              <a:rPr lang="en-US" b="0" i="0" dirty="0">
                <a:solidFill>
                  <a:srgbClr val="C00000"/>
                </a:solidFill>
                <a:effectLst/>
                <a:latin typeface="Bahnschrift SemiCondensed" panose="020B0502040204020203" pitchFamily="34" charset="0"/>
              </a:rPr>
              <a:t>Sankranti campaign</a:t>
            </a:r>
            <a:r>
              <a:rPr lang="en-US" b="0" i="0" dirty="0">
                <a:solidFill>
                  <a:srgbClr val="0D0D0D"/>
                </a:solidFill>
                <a:effectLst/>
                <a:latin typeface="Bahnschrift SemiCondensed" panose="020B0502040204020203" pitchFamily="34" charset="0"/>
              </a:rPr>
              <a:t>.</a:t>
            </a:r>
            <a:endParaRPr lang="en-US" dirty="0">
              <a:latin typeface="Bahnschrift SemiCondensed" panose="020B0502040204020203" pitchFamily="34" charset="0"/>
            </a:endParaRPr>
          </a:p>
          <a:p>
            <a:pPr marL="285750" indent="-285750">
              <a:buFont typeface="Arial" panose="020B0604020202020204" pitchFamily="34" charset="0"/>
              <a:buChar char="•"/>
            </a:pPr>
            <a:endParaRPr lang="en-IN" dirty="0">
              <a:latin typeface="Bahnschrift SemiCondensed" panose="020B0502040204020203" pitchFamily="34" charset="0"/>
            </a:endParaRPr>
          </a:p>
          <a:p>
            <a:endParaRPr lang="en-IN" dirty="0">
              <a:latin typeface="Bahnschrift SemiCondensed" panose="020B0502040204020203" pitchFamily="34" charset="0"/>
            </a:endParaRPr>
          </a:p>
        </p:txBody>
      </p:sp>
      <p:sp>
        <p:nvSpPr>
          <p:cNvPr id="14" name="Arrow: Right 13">
            <a:extLst>
              <a:ext uri="{FF2B5EF4-FFF2-40B4-BE49-F238E27FC236}">
                <a16:creationId xmlns:a16="http://schemas.microsoft.com/office/drawing/2014/main" id="{B1AD5AF1-F0FD-3BF3-DDB5-29D64FBE92D9}"/>
              </a:ext>
            </a:extLst>
          </p:cNvPr>
          <p:cNvSpPr/>
          <p:nvPr/>
        </p:nvSpPr>
        <p:spPr>
          <a:xfrm rot="16200000">
            <a:off x="5535709" y="4833638"/>
            <a:ext cx="444363" cy="156278"/>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F1FBBDB0-DB02-94FE-9F27-C3644B6A2C02}"/>
              </a:ext>
            </a:extLst>
          </p:cNvPr>
          <p:cNvPicPr>
            <a:picLocks noChangeAspect="1"/>
          </p:cNvPicPr>
          <p:nvPr/>
        </p:nvPicPr>
        <p:blipFill>
          <a:blip r:embed="rId4"/>
          <a:stretch>
            <a:fillRect/>
          </a:stretch>
        </p:blipFill>
        <p:spPr>
          <a:xfrm>
            <a:off x="1318318" y="2164646"/>
            <a:ext cx="1998623" cy="186131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0" name="Picture 9">
            <a:extLst>
              <a:ext uri="{FF2B5EF4-FFF2-40B4-BE49-F238E27FC236}">
                <a16:creationId xmlns:a16="http://schemas.microsoft.com/office/drawing/2014/main" id="{255E2731-11DF-0E00-C122-9ECC5C5A8BCD}"/>
              </a:ext>
            </a:extLst>
          </p:cNvPr>
          <p:cNvPicPr>
            <a:picLocks noChangeAspect="1"/>
          </p:cNvPicPr>
          <p:nvPr/>
        </p:nvPicPr>
        <p:blipFill>
          <a:blip r:embed="rId5"/>
          <a:stretch>
            <a:fillRect/>
          </a:stretch>
        </p:blipFill>
        <p:spPr>
          <a:xfrm>
            <a:off x="5060517" y="698986"/>
            <a:ext cx="1928456" cy="557109"/>
          </a:xfrm>
          <a:prstGeom prst="rect">
            <a:avLst/>
          </a:prstGeom>
          <a:ln>
            <a:solidFill>
              <a:schemeClr val="tx1"/>
            </a:solidFill>
          </a:ln>
        </p:spPr>
      </p:pic>
      <p:pic>
        <p:nvPicPr>
          <p:cNvPr id="16" name="Picture 15">
            <a:extLst>
              <a:ext uri="{FF2B5EF4-FFF2-40B4-BE49-F238E27FC236}">
                <a16:creationId xmlns:a16="http://schemas.microsoft.com/office/drawing/2014/main" id="{B3D34B9F-A093-073B-C3DA-CCD117CF5A63}"/>
              </a:ext>
            </a:extLst>
          </p:cNvPr>
          <p:cNvPicPr>
            <a:picLocks noChangeAspect="1"/>
          </p:cNvPicPr>
          <p:nvPr/>
        </p:nvPicPr>
        <p:blipFill>
          <a:blip r:embed="rId6"/>
          <a:stretch>
            <a:fillRect/>
          </a:stretch>
        </p:blipFill>
        <p:spPr>
          <a:xfrm>
            <a:off x="5060517" y="1348531"/>
            <a:ext cx="6969590" cy="3256447"/>
          </a:xfrm>
          <a:prstGeom prst="rect">
            <a:avLst/>
          </a:prstGeom>
        </p:spPr>
      </p:pic>
      <p:sp>
        <p:nvSpPr>
          <p:cNvPr id="2" name="TextBox 1">
            <a:extLst>
              <a:ext uri="{FF2B5EF4-FFF2-40B4-BE49-F238E27FC236}">
                <a16:creationId xmlns:a16="http://schemas.microsoft.com/office/drawing/2014/main" id="{17CD81F0-4172-4457-959A-DCD63FF449E9}"/>
              </a:ext>
            </a:extLst>
          </p:cNvPr>
          <p:cNvSpPr txBox="1"/>
          <p:nvPr/>
        </p:nvSpPr>
        <p:spPr>
          <a:xfrm>
            <a:off x="7153835" y="173014"/>
            <a:ext cx="2922595" cy="461665"/>
          </a:xfrm>
          <a:prstGeom prst="rect">
            <a:avLst/>
          </a:prstGeom>
          <a:solidFill>
            <a:schemeClr val="bg2">
              <a:lumMod val="50000"/>
            </a:schemeClr>
          </a:solidFill>
        </p:spPr>
        <p:txBody>
          <a:bodyPr wrap="none" rtlCol="0">
            <a:spAutoFit/>
          </a:bodyPr>
          <a:lstStyle/>
          <a:p>
            <a:r>
              <a:rPr lang="en-IN" sz="2400" dirty="0">
                <a:latin typeface="Bahnschrift SemiBold SemiConden" panose="020B0502040204020203" pitchFamily="34" charset="0"/>
              </a:rPr>
              <a:t>SANKRANTI CAMPAIGN</a:t>
            </a:r>
          </a:p>
        </p:txBody>
      </p:sp>
    </p:spTree>
    <p:extLst>
      <p:ext uri="{BB962C8B-B14F-4D97-AF65-F5344CB8AC3E}">
        <p14:creationId xmlns:p14="http://schemas.microsoft.com/office/powerpoint/2010/main" val="3418473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C0D6F-92A6-83CF-5874-B4D146D1F4D6}"/>
              </a:ext>
            </a:extLst>
          </p:cNvPr>
          <p:cNvSpPr>
            <a:spLocks noGrp="1"/>
          </p:cNvSpPr>
          <p:nvPr>
            <p:ph type="title"/>
          </p:nvPr>
        </p:nvSpPr>
        <p:spPr>
          <a:xfrm>
            <a:off x="643464" y="446874"/>
            <a:ext cx="3517567" cy="1216742"/>
          </a:xfrm>
        </p:spPr>
        <p:txBody>
          <a:bodyPr/>
          <a:lstStyle/>
          <a:p>
            <a:r>
              <a:rPr lang="en-IN" dirty="0">
                <a:solidFill>
                  <a:schemeClr val="bg1"/>
                </a:solidFill>
                <a:latin typeface="Bahnschrift SemiCondensed" panose="020B0502040204020203" pitchFamily="34" charset="0"/>
              </a:rPr>
              <a:t>Product and Category Analysis</a:t>
            </a:r>
            <a:endParaRPr lang="en-IN" dirty="0"/>
          </a:p>
        </p:txBody>
      </p:sp>
      <p:pic>
        <p:nvPicPr>
          <p:cNvPr id="6" name="Picture 5">
            <a:extLst>
              <a:ext uri="{FF2B5EF4-FFF2-40B4-BE49-F238E27FC236}">
                <a16:creationId xmlns:a16="http://schemas.microsoft.com/office/drawing/2014/main" id="{64B25ECE-57F5-769D-92CC-05118EADA448}"/>
              </a:ext>
            </a:extLst>
          </p:cNvPr>
          <p:cNvPicPr>
            <a:picLocks noChangeAspect="1"/>
          </p:cNvPicPr>
          <p:nvPr/>
        </p:nvPicPr>
        <p:blipFill>
          <a:blip r:embed="rId3"/>
          <a:stretch>
            <a:fillRect/>
          </a:stretch>
        </p:blipFill>
        <p:spPr>
          <a:xfrm>
            <a:off x="3924337" y="309229"/>
            <a:ext cx="3399828" cy="2676229"/>
          </a:xfrm>
          <a:prstGeom prst="rect">
            <a:avLst/>
          </a:prstGeom>
        </p:spPr>
      </p:pic>
      <p:pic>
        <p:nvPicPr>
          <p:cNvPr id="8" name="Picture 7">
            <a:extLst>
              <a:ext uri="{FF2B5EF4-FFF2-40B4-BE49-F238E27FC236}">
                <a16:creationId xmlns:a16="http://schemas.microsoft.com/office/drawing/2014/main" id="{0FFA4741-001E-47E3-9DED-82164A1F4904}"/>
              </a:ext>
            </a:extLst>
          </p:cNvPr>
          <p:cNvPicPr>
            <a:picLocks noChangeAspect="1"/>
          </p:cNvPicPr>
          <p:nvPr/>
        </p:nvPicPr>
        <p:blipFill>
          <a:blip r:embed="rId4"/>
          <a:stretch>
            <a:fillRect/>
          </a:stretch>
        </p:blipFill>
        <p:spPr>
          <a:xfrm>
            <a:off x="1421907" y="1966527"/>
            <a:ext cx="1960679" cy="146247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0" name="Picture 9">
            <a:extLst>
              <a:ext uri="{FF2B5EF4-FFF2-40B4-BE49-F238E27FC236}">
                <a16:creationId xmlns:a16="http://schemas.microsoft.com/office/drawing/2014/main" id="{8893D18E-AD40-7D88-2484-4DB892DA6587}"/>
              </a:ext>
            </a:extLst>
          </p:cNvPr>
          <p:cNvPicPr>
            <a:picLocks noChangeAspect="1"/>
          </p:cNvPicPr>
          <p:nvPr/>
        </p:nvPicPr>
        <p:blipFill>
          <a:blip r:embed="rId5"/>
          <a:stretch>
            <a:fillRect/>
          </a:stretch>
        </p:blipFill>
        <p:spPr>
          <a:xfrm>
            <a:off x="7324166" y="300440"/>
            <a:ext cx="4518212" cy="4004377"/>
          </a:xfrm>
          <a:prstGeom prst="rect">
            <a:avLst/>
          </a:prstGeom>
        </p:spPr>
      </p:pic>
      <p:sp>
        <p:nvSpPr>
          <p:cNvPr id="11" name="TextBox 10">
            <a:extLst>
              <a:ext uri="{FF2B5EF4-FFF2-40B4-BE49-F238E27FC236}">
                <a16:creationId xmlns:a16="http://schemas.microsoft.com/office/drawing/2014/main" id="{523D09A3-0155-CE66-1FA8-A574B2FD815E}"/>
              </a:ext>
            </a:extLst>
          </p:cNvPr>
          <p:cNvSpPr txBox="1"/>
          <p:nvPr/>
        </p:nvSpPr>
        <p:spPr>
          <a:xfrm>
            <a:off x="4643717" y="4709230"/>
            <a:ext cx="7440707" cy="923330"/>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0D0D0D"/>
                </a:solidFill>
                <a:effectLst/>
                <a:latin typeface="Bahnschrift SemiCondensed" panose="020B0502040204020203" pitchFamily="34" charset="0"/>
              </a:rPr>
              <a:t>In general, categories such as Home Appliances, Home Care, and Groceries emerged as significant contributors to the </a:t>
            </a:r>
            <a:r>
              <a:rPr lang="en-US" b="0" i="0" dirty="0">
                <a:solidFill>
                  <a:srgbClr val="C00000"/>
                </a:solidFill>
                <a:effectLst/>
                <a:latin typeface="Bahnschrift SemiCondensed" panose="020B0502040204020203" pitchFamily="34" charset="0"/>
              </a:rPr>
              <a:t>incremental revenue percentage</a:t>
            </a:r>
            <a:r>
              <a:rPr lang="en-US" b="0" i="0" dirty="0">
                <a:solidFill>
                  <a:srgbClr val="0D0D0D"/>
                </a:solidFill>
                <a:effectLst/>
                <a:latin typeface="Bahnschrift SemiCondensed" panose="020B0502040204020203" pitchFamily="34" charset="0"/>
              </a:rPr>
              <a:t>.</a:t>
            </a:r>
            <a:endParaRPr lang="en-IN" dirty="0">
              <a:latin typeface="Bahnschrift SemiCondensed" panose="020B0502040204020203" pitchFamily="34" charset="0"/>
            </a:endParaRPr>
          </a:p>
          <a:p>
            <a:endParaRPr lang="en-IN" dirty="0">
              <a:latin typeface="Bahnschrift SemiCondensed" panose="020B0502040204020203" pitchFamily="34" charset="0"/>
            </a:endParaRPr>
          </a:p>
        </p:txBody>
      </p:sp>
      <p:pic>
        <p:nvPicPr>
          <p:cNvPr id="12" name="Picture 11">
            <a:extLst>
              <a:ext uri="{FF2B5EF4-FFF2-40B4-BE49-F238E27FC236}">
                <a16:creationId xmlns:a16="http://schemas.microsoft.com/office/drawing/2014/main" id="{7AF5B381-1C76-7254-4544-DB3811C48028}"/>
              </a:ext>
            </a:extLst>
          </p:cNvPr>
          <p:cNvPicPr>
            <a:picLocks noChangeAspect="1"/>
          </p:cNvPicPr>
          <p:nvPr/>
        </p:nvPicPr>
        <p:blipFill>
          <a:blip r:embed="rId6"/>
          <a:stretch>
            <a:fillRect/>
          </a:stretch>
        </p:blipFill>
        <p:spPr>
          <a:xfrm>
            <a:off x="3798199" y="4709230"/>
            <a:ext cx="585541" cy="6443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874450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520EF-BCF9-DC95-CB3A-F5BF53DFE5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EFBF18-3B58-4606-A95B-BFAE64DB40CF}"/>
              </a:ext>
            </a:extLst>
          </p:cNvPr>
          <p:cNvSpPr>
            <a:spLocks noGrp="1"/>
          </p:cNvSpPr>
          <p:nvPr>
            <p:ph type="title"/>
          </p:nvPr>
        </p:nvSpPr>
        <p:spPr>
          <a:xfrm>
            <a:off x="643464" y="446874"/>
            <a:ext cx="3517567" cy="1216742"/>
          </a:xfrm>
        </p:spPr>
        <p:txBody>
          <a:bodyPr>
            <a:normAutofit fontScale="90000"/>
          </a:bodyPr>
          <a:lstStyle/>
          <a:p>
            <a:r>
              <a:rPr lang="en-IN" dirty="0">
                <a:solidFill>
                  <a:schemeClr val="bg1"/>
                </a:solidFill>
                <a:latin typeface="Bahnschrift SemiCondensed" panose="020B0502040204020203" pitchFamily="34" charset="0"/>
              </a:rPr>
              <a:t>Product and Category Analysis for both campaigns</a:t>
            </a:r>
            <a:endParaRPr lang="en-IN" dirty="0"/>
          </a:p>
        </p:txBody>
      </p:sp>
      <p:pic>
        <p:nvPicPr>
          <p:cNvPr id="8" name="Picture 7">
            <a:extLst>
              <a:ext uri="{FF2B5EF4-FFF2-40B4-BE49-F238E27FC236}">
                <a16:creationId xmlns:a16="http://schemas.microsoft.com/office/drawing/2014/main" id="{66AA61E5-31B5-E457-FF23-722BF66A6FF0}"/>
              </a:ext>
            </a:extLst>
          </p:cNvPr>
          <p:cNvPicPr>
            <a:picLocks noChangeAspect="1"/>
          </p:cNvPicPr>
          <p:nvPr/>
        </p:nvPicPr>
        <p:blipFill>
          <a:blip r:embed="rId3"/>
          <a:stretch>
            <a:fillRect/>
          </a:stretch>
        </p:blipFill>
        <p:spPr>
          <a:xfrm>
            <a:off x="1421907" y="1966527"/>
            <a:ext cx="1960679" cy="146247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1" name="TextBox 10">
            <a:extLst>
              <a:ext uri="{FF2B5EF4-FFF2-40B4-BE49-F238E27FC236}">
                <a16:creationId xmlns:a16="http://schemas.microsoft.com/office/drawing/2014/main" id="{8244694A-63E4-5B70-EB74-A00AC7A43C2F}"/>
              </a:ext>
            </a:extLst>
          </p:cNvPr>
          <p:cNvSpPr txBox="1"/>
          <p:nvPr/>
        </p:nvSpPr>
        <p:spPr>
          <a:xfrm>
            <a:off x="4681475" y="4426288"/>
            <a:ext cx="7440707" cy="2431435"/>
          </a:xfrm>
          <a:prstGeom prst="rect">
            <a:avLst/>
          </a:prstGeom>
          <a:noFill/>
        </p:spPr>
        <p:txBody>
          <a:bodyPr wrap="square" rtlCol="0">
            <a:spAutoFit/>
          </a:bodyPr>
          <a:lstStyle/>
          <a:p>
            <a:pPr marL="285750" indent="-285750">
              <a:buFont typeface="Arial" panose="020B0604020202020204" pitchFamily="34" charset="0"/>
              <a:buChar char="•"/>
            </a:pPr>
            <a:r>
              <a:rPr lang="en-IN" sz="1400" b="0" i="0" dirty="0">
                <a:solidFill>
                  <a:srgbClr val="0D0D0D"/>
                </a:solidFill>
                <a:effectLst/>
                <a:latin typeface="Bahnschrift SemiCondensed" panose="020B0502040204020203" pitchFamily="34" charset="0"/>
              </a:rPr>
              <a:t>During </a:t>
            </a:r>
            <a:r>
              <a:rPr lang="en-IN" sz="1400" b="0" i="0" dirty="0">
                <a:solidFill>
                  <a:srgbClr val="C00000"/>
                </a:solidFill>
                <a:effectLst/>
                <a:latin typeface="Bahnschrift SemiCondensed" panose="020B0502040204020203" pitchFamily="34" charset="0"/>
              </a:rPr>
              <a:t>Diwali</a:t>
            </a:r>
            <a:r>
              <a:rPr lang="en-IN" sz="1400" b="0" i="0" dirty="0">
                <a:solidFill>
                  <a:srgbClr val="0D0D0D"/>
                </a:solidFill>
                <a:effectLst/>
                <a:latin typeface="Bahnschrift SemiCondensed" panose="020B0502040204020203" pitchFamily="34" charset="0"/>
              </a:rPr>
              <a:t> campaign, product categories such as </a:t>
            </a:r>
            <a:r>
              <a:rPr lang="en-US" sz="1400" b="0" i="0" dirty="0">
                <a:solidFill>
                  <a:srgbClr val="C00000"/>
                </a:solidFill>
                <a:effectLst/>
                <a:latin typeface="Bahnschrift SemiCondensed" panose="020B0502040204020203" pitchFamily="34" charset="0"/>
              </a:rPr>
              <a:t>Home Appliances, Home Care and </a:t>
            </a:r>
            <a:r>
              <a:rPr lang="en-US" sz="1400" b="0" i="0" u="sng" dirty="0">
                <a:solidFill>
                  <a:srgbClr val="C00000"/>
                </a:solidFill>
                <a:effectLst>
                  <a:outerShdw blurRad="38100" dist="38100" dir="2700000" algn="tl">
                    <a:srgbClr val="000000">
                      <a:alpha val="43137"/>
                    </a:srgbClr>
                  </a:outerShdw>
                </a:effectLst>
                <a:latin typeface="Bahnschrift SemiCondensed" panose="020B0502040204020203" pitchFamily="34" charset="0"/>
              </a:rPr>
              <a:t>Combo</a:t>
            </a:r>
            <a:r>
              <a:rPr lang="en-US" sz="1400" b="0" i="0" dirty="0">
                <a:solidFill>
                  <a:srgbClr val="C00000"/>
                </a:solidFill>
                <a:effectLst/>
                <a:latin typeface="Bahnschrift SemiCondensed" panose="020B0502040204020203" pitchFamily="34" charset="0"/>
              </a:rPr>
              <a:t> </a:t>
            </a:r>
            <a:r>
              <a:rPr lang="en-US" sz="1400" b="0" i="0" dirty="0">
                <a:solidFill>
                  <a:srgbClr val="0D0D0D"/>
                </a:solidFill>
                <a:effectLst/>
                <a:latin typeface="Bahnschrift SemiCondensed" panose="020B0502040204020203" pitchFamily="34" charset="0"/>
              </a:rPr>
              <a:t>resulted in </a:t>
            </a:r>
            <a:r>
              <a:rPr lang="en-US" sz="1400" dirty="0">
                <a:solidFill>
                  <a:srgbClr val="0D0D0D"/>
                </a:solidFill>
                <a:latin typeface="Bahnschrift SemiCondensed" panose="020B0502040204020203" pitchFamily="34" charset="0"/>
              </a:rPr>
              <a:t>higher incremental percentage(IR%)</a:t>
            </a:r>
            <a:r>
              <a:rPr lang="en-IN" sz="1400" b="0" i="0" dirty="0">
                <a:solidFill>
                  <a:srgbClr val="0D0D0D"/>
                </a:solidFill>
                <a:effectLst/>
                <a:latin typeface="Bahnschrift SemiCondensed" panose="020B0502040204020203" pitchFamily="34" charset="0"/>
              </a:rPr>
              <a:t> . Incremental sold units was higher for Combo category.</a:t>
            </a:r>
          </a:p>
          <a:p>
            <a:pPr marL="285750" indent="-285750">
              <a:buFont typeface="Arial" panose="020B0604020202020204" pitchFamily="34" charset="0"/>
              <a:buChar char="•"/>
            </a:pPr>
            <a:endParaRPr lang="en-IN" sz="1400" b="0" i="0" dirty="0">
              <a:solidFill>
                <a:srgbClr val="0D0D0D"/>
              </a:solidFill>
              <a:effectLst/>
              <a:latin typeface="Bahnschrift SemiCondensed" panose="020B0502040204020203" pitchFamily="34" charset="0"/>
            </a:endParaRPr>
          </a:p>
          <a:p>
            <a:pPr marL="285750" indent="-285750">
              <a:buFont typeface="Arial" panose="020B0604020202020204" pitchFamily="34" charset="0"/>
              <a:buChar char="•"/>
            </a:pPr>
            <a:r>
              <a:rPr lang="en-US" sz="1400" dirty="0">
                <a:solidFill>
                  <a:srgbClr val="0D0D0D"/>
                </a:solidFill>
                <a:latin typeface="Bahnschrift SemiCondensed" panose="020B0502040204020203" pitchFamily="34" charset="0"/>
              </a:rPr>
              <a:t>During the</a:t>
            </a:r>
            <a:r>
              <a:rPr lang="en-US" sz="1400" dirty="0">
                <a:solidFill>
                  <a:srgbClr val="C00000"/>
                </a:solidFill>
                <a:latin typeface="Bahnschrift SemiCondensed" panose="020B0502040204020203" pitchFamily="34" charset="0"/>
              </a:rPr>
              <a:t> Sankranti </a:t>
            </a:r>
            <a:r>
              <a:rPr lang="en-US" sz="1400" dirty="0">
                <a:solidFill>
                  <a:srgbClr val="0D0D0D"/>
                </a:solidFill>
                <a:latin typeface="Bahnschrift SemiCondensed" panose="020B0502040204020203" pitchFamily="34" charset="0"/>
              </a:rPr>
              <a:t>campaign, higher incremental percentages (IR%) were observed in product categories like </a:t>
            </a:r>
            <a:r>
              <a:rPr lang="en-US" sz="1400" dirty="0">
                <a:solidFill>
                  <a:srgbClr val="C00000"/>
                </a:solidFill>
                <a:latin typeface="Bahnschrift SemiCondensed" panose="020B0502040204020203" pitchFamily="34" charset="0"/>
              </a:rPr>
              <a:t>Home Appliances, </a:t>
            </a:r>
            <a:r>
              <a:rPr lang="en-US" sz="1400" u="sng" dirty="0">
                <a:solidFill>
                  <a:srgbClr val="C00000"/>
                </a:solidFill>
                <a:effectLst>
                  <a:outerShdw blurRad="38100" dist="38100" dir="2700000" algn="tl">
                    <a:srgbClr val="000000">
                      <a:alpha val="43137"/>
                    </a:srgbClr>
                  </a:outerShdw>
                </a:effectLst>
                <a:latin typeface="Bahnschrift SemiCondensed" panose="020B0502040204020203" pitchFamily="34" charset="0"/>
              </a:rPr>
              <a:t>Groceries</a:t>
            </a:r>
            <a:r>
              <a:rPr lang="en-US" sz="1400" dirty="0">
                <a:solidFill>
                  <a:srgbClr val="C00000"/>
                </a:solidFill>
                <a:latin typeface="Bahnschrift SemiCondensed" panose="020B0502040204020203" pitchFamily="34" charset="0"/>
              </a:rPr>
              <a:t>, and Home Care. </a:t>
            </a:r>
            <a:r>
              <a:rPr lang="en-US" sz="1400" dirty="0">
                <a:solidFill>
                  <a:srgbClr val="0D0D0D"/>
                </a:solidFill>
                <a:latin typeface="Bahnschrift SemiCondensed" panose="020B0502040204020203" pitchFamily="34" charset="0"/>
              </a:rPr>
              <a:t>The Groceries category experienced a higher number of incremental sold units.</a:t>
            </a:r>
            <a:endParaRPr lang="en-IN" sz="1400" dirty="0">
              <a:solidFill>
                <a:srgbClr val="0D0D0D"/>
              </a:solidFill>
              <a:latin typeface="Bahnschrift SemiCondensed" panose="020B0502040204020203" pitchFamily="34" charset="0"/>
            </a:endParaRPr>
          </a:p>
          <a:p>
            <a:pPr marL="285750" indent="-285750">
              <a:buFont typeface="Arial" panose="020B0604020202020204" pitchFamily="34" charset="0"/>
              <a:buChar char="•"/>
            </a:pPr>
            <a:endParaRPr lang="en-IN" b="0" i="0" dirty="0">
              <a:solidFill>
                <a:srgbClr val="0D0D0D"/>
              </a:solidFill>
              <a:effectLst/>
              <a:latin typeface="Bahnschrift SemiCondensed" panose="020B0502040204020203" pitchFamily="34" charset="0"/>
            </a:endParaRPr>
          </a:p>
          <a:p>
            <a:pPr marL="285750" indent="-285750">
              <a:buFont typeface="Arial" panose="020B0604020202020204" pitchFamily="34" charset="0"/>
              <a:buChar char="•"/>
            </a:pPr>
            <a:endParaRPr lang="en-IN" dirty="0">
              <a:latin typeface="Bahnschrift SemiCondensed" panose="020B0502040204020203" pitchFamily="34" charset="0"/>
            </a:endParaRPr>
          </a:p>
          <a:p>
            <a:endParaRPr lang="en-IN" dirty="0">
              <a:latin typeface="Bahnschrift SemiCondensed" panose="020B0502040204020203" pitchFamily="34" charset="0"/>
            </a:endParaRPr>
          </a:p>
        </p:txBody>
      </p:sp>
      <p:sp>
        <p:nvSpPr>
          <p:cNvPr id="13" name="TextBox 12">
            <a:extLst>
              <a:ext uri="{FF2B5EF4-FFF2-40B4-BE49-F238E27FC236}">
                <a16:creationId xmlns:a16="http://schemas.microsoft.com/office/drawing/2014/main" id="{C878748F-0104-7102-5717-02DAEBD69D39}"/>
              </a:ext>
            </a:extLst>
          </p:cNvPr>
          <p:cNvSpPr txBox="1"/>
          <p:nvPr/>
        </p:nvSpPr>
        <p:spPr>
          <a:xfrm>
            <a:off x="9511551" y="125865"/>
            <a:ext cx="1218603" cy="369332"/>
          </a:xfrm>
          <a:prstGeom prst="rect">
            <a:avLst/>
          </a:prstGeom>
          <a:solidFill>
            <a:schemeClr val="bg2">
              <a:lumMod val="50000"/>
            </a:schemeClr>
          </a:solidFill>
        </p:spPr>
        <p:txBody>
          <a:bodyPr wrap="none" rtlCol="0">
            <a:spAutoFit/>
          </a:bodyPr>
          <a:lstStyle/>
          <a:p>
            <a:r>
              <a:rPr lang="en-IN" dirty="0">
                <a:latin typeface="Bahnschrift SemiCondensed" panose="020B0502040204020203" pitchFamily="34" charset="0"/>
              </a:rPr>
              <a:t>SANKRANTI</a:t>
            </a:r>
          </a:p>
        </p:txBody>
      </p:sp>
      <p:sp>
        <p:nvSpPr>
          <p:cNvPr id="14" name="TextBox 13">
            <a:extLst>
              <a:ext uri="{FF2B5EF4-FFF2-40B4-BE49-F238E27FC236}">
                <a16:creationId xmlns:a16="http://schemas.microsoft.com/office/drawing/2014/main" id="{E59920B3-0E2F-D4B4-B666-56B103F48D3A}"/>
              </a:ext>
            </a:extLst>
          </p:cNvPr>
          <p:cNvSpPr txBox="1"/>
          <p:nvPr/>
        </p:nvSpPr>
        <p:spPr>
          <a:xfrm>
            <a:off x="6024280" y="125865"/>
            <a:ext cx="867545" cy="369332"/>
          </a:xfrm>
          <a:prstGeom prst="rect">
            <a:avLst/>
          </a:prstGeom>
          <a:solidFill>
            <a:schemeClr val="bg2">
              <a:lumMod val="50000"/>
            </a:schemeClr>
          </a:solidFill>
        </p:spPr>
        <p:txBody>
          <a:bodyPr wrap="none" rtlCol="0">
            <a:spAutoFit/>
          </a:bodyPr>
          <a:lstStyle/>
          <a:p>
            <a:r>
              <a:rPr lang="en-IN" dirty="0">
                <a:latin typeface="Bahnschrift SemiCondensed" panose="020B0502040204020203" pitchFamily="34" charset="0"/>
              </a:rPr>
              <a:t>DIWALI </a:t>
            </a:r>
          </a:p>
        </p:txBody>
      </p:sp>
      <p:pic>
        <p:nvPicPr>
          <p:cNvPr id="19" name="Picture 18">
            <a:extLst>
              <a:ext uri="{FF2B5EF4-FFF2-40B4-BE49-F238E27FC236}">
                <a16:creationId xmlns:a16="http://schemas.microsoft.com/office/drawing/2014/main" id="{CF9641CD-AA1E-BFEE-3588-0D5987C8009E}"/>
              </a:ext>
            </a:extLst>
          </p:cNvPr>
          <p:cNvPicPr>
            <a:picLocks noChangeAspect="1"/>
          </p:cNvPicPr>
          <p:nvPr/>
        </p:nvPicPr>
        <p:blipFill>
          <a:blip r:embed="rId4"/>
          <a:stretch>
            <a:fillRect/>
          </a:stretch>
        </p:blipFill>
        <p:spPr>
          <a:xfrm>
            <a:off x="4906471" y="627772"/>
            <a:ext cx="3103164" cy="2089412"/>
          </a:xfrm>
          <a:prstGeom prst="rect">
            <a:avLst/>
          </a:prstGeom>
        </p:spPr>
      </p:pic>
      <p:pic>
        <p:nvPicPr>
          <p:cNvPr id="21" name="Picture 20">
            <a:extLst>
              <a:ext uri="{FF2B5EF4-FFF2-40B4-BE49-F238E27FC236}">
                <a16:creationId xmlns:a16="http://schemas.microsoft.com/office/drawing/2014/main" id="{083A6C56-81CA-6293-24B8-F9908F95F5FA}"/>
              </a:ext>
            </a:extLst>
          </p:cNvPr>
          <p:cNvPicPr>
            <a:picLocks noChangeAspect="1"/>
          </p:cNvPicPr>
          <p:nvPr/>
        </p:nvPicPr>
        <p:blipFill>
          <a:blip r:embed="rId5"/>
          <a:stretch>
            <a:fillRect/>
          </a:stretch>
        </p:blipFill>
        <p:spPr>
          <a:xfrm>
            <a:off x="8523690" y="580813"/>
            <a:ext cx="3194326" cy="2116950"/>
          </a:xfrm>
          <a:prstGeom prst="rect">
            <a:avLst/>
          </a:prstGeom>
        </p:spPr>
      </p:pic>
      <p:pic>
        <p:nvPicPr>
          <p:cNvPr id="23" name="Picture 22">
            <a:extLst>
              <a:ext uri="{FF2B5EF4-FFF2-40B4-BE49-F238E27FC236}">
                <a16:creationId xmlns:a16="http://schemas.microsoft.com/office/drawing/2014/main" id="{499F1B2A-6A1C-B8D3-F1A8-BC6492BE8FCD}"/>
              </a:ext>
            </a:extLst>
          </p:cNvPr>
          <p:cNvPicPr>
            <a:picLocks noChangeAspect="1"/>
          </p:cNvPicPr>
          <p:nvPr/>
        </p:nvPicPr>
        <p:blipFill>
          <a:blip r:embed="rId6"/>
          <a:stretch>
            <a:fillRect/>
          </a:stretch>
        </p:blipFill>
        <p:spPr>
          <a:xfrm>
            <a:off x="8401828" y="2793147"/>
            <a:ext cx="3729096" cy="1507752"/>
          </a:xfrm>
          <a:prstGeom prst="rect">
            <a:avLst/>
          </a:prstGeom>
        </p:spPr>
      </p:pic>
      <p:pic>
        <p:nvPicPr>
          <p:cNvPr id="25" name="Picture 24">
            <a:extLst>
              <a:ext uri="{FF2B5EF4-FFF2-40B4-BE49-F238E27FC236}">
                <a16:creationId xmlns:a16="http://schemas.microsoft.com/office/drawing/2014/main" id="{4443A429-2F3A-84B3-6FD2-20D64CC6252C}"/>
              </a:ext>
            </a:extLst>
          </p:cNvPr>
          <p:cNvPicPr>
            <a:picLocks noChangeAspect="1"/>
          </p:cNvPicPr>
          <p:nvPr/>
        </p:nvPicPr>
        <p:blipFill>
          <a:blip r:embed="rId7"/>
          <a:stretch>
            <a:fillRect/>
          </a:stretch>
        </p:blipFill>
        <p:spPr>
          <a:xfrm>
            <a:off x="4707273" y="2779878"/>
            <a:ext cx="3501560" cy="1521021"/>
          </a:xfrm>
          <a:prstGeom prst="rect">
            <a:avLst/>
          </a:prstGeom>
        </p:spPr>
      </p:pic>
      <p:pic>
        <p:nvPicPr>
          <p:cNvPr id="26" name="Picture 25">
            <a:extLst>
              <a:ext uri="{FF2B5EF4-FFF2-40B4-BE49-F238E27FC236}">
                <a16:creationId xmlns:a16="http://schemas.microsoft.com/office/drawing/2014/main" id="{7D249138-3805-BE8C-6718-A0B768C1588D}"/>
              </a:ext>
            </a:extLst>
          </p:cNvPr>
          <p:cNvPicPr>
            <a:picLocks noChangeAspect="1"/>
          </p:cNvPicPr>
          <p:nvPr/>
        </p:nvPicPr>
        <p:blipFill>
          <a:blip r:embed="rId8"/>
          <a:stretch>
            <a:fillRect/>
          </a:stretch>
        </p:blipFill>
        <p:spPr>
          <a:xfrm>
            <a:off x="3872743" y="4551720"/>
            <a:ext cx="576576" cy="6443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454316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A2B070-88E7-B0A0-0BD8-747207CED7BA}"/>
              </a:ext>
            </a:extLst>
          </p:cNvPr>
          <p:cNvPicPr>
            <a:picLocks noChangeAspect="1"/>
          </p:cNvPicPr>
          <p:nvPr/>
        </p:nvPicPr>
        <p:blipFill>
          <a:blip r:embed="rId3"/>
          <a:stretch>
            <a:fillRect/>
          </a:stretch>
        </p:blipFill>
        <p:spPr>
          <a:xfrm>
            <a:off x="2012338" y="1612935"/>
            <a:ext cx="8016935" cy="1585097"/>
          </a:xfrm>
          <a:prstGeom prst="rect">
            <a:avLst/>
          </a:prstGeom>
        </p:spPr>
      </p:pic>
      <p:pic>
        <p:nvPicPr>
          <p:cNvPr id="11" name="Picture 10">
            <a:extLst>
              <a:ext uri="{FF2B5EF4-FFF2-40B4-BE49-F238E27FC236}">
                <a16:creationId xmlns:a16="http://schemas.microsoft.com/office/drawing/2014/main" id="{9E3F8560-B48F-3958-2B4C-D72905A5247C}"/>
              </a:ext>
            </a:extLst>
          </p:cNvPr>
          <p:cNvPicPr>
            <a:picLocks noChangeAspect="1"/>
          </p:cNvPicPr>
          <p:nvPr/>
        </p:nvPicPr>
        <p:blipFill>
          <a:blip r:embed="rId4"/>
          <a:stretch>
            <a:fillRect/>
          </a:stretch>
        </p:blipFill>
        <p:spPr>
          <a:xfrm>
            <a:off x="1898029" y="4596919"/>
            <a:ext cx="8016935" cy="1615580"/>
          </a:xfrm>
          <a:prstGeom prst="rect">
            <a:avLst/>
          </a:prstGeom>
        </p:spPr>
      </p:pic>
      <p:pic>
        <p:nvPicPr>
          <p:cNvPr id="12" name="Picture 11">
            <a:extLst>
              <a:ext uri="{FF2B5EF4-FFF2-40B4-BE49-F238E27FC236}">
                <a16:creationId xmlns:a16="http://schemas.microsoft.com/office/drawing/2014/main" id="{06319FC2-8457-0830-C9C1-9F620F0C3555}"/>
              </a:ext>
            </a:extLst>
          </p:cNvPr>
          <p:cNvPicPr>
            <a:picLocks noChangeAspect="1"/>
          </p:cNvPicPr>
          <p:nvPr/>
        </p:nvPicPr>
        <p:blipFill>
          <a:blip r:embed="rId5"/>
          <a:stretch>
            <a:fillRect/>
          </a:stretch>
        </p:blipFill>
        <p:spPr>
          <a:xfrm>
            <a:off x="58019" y="1584568"/>
            <a:ext cx="1801907" cy="536523"/>
          </a:xfrm>
          <a:prstGeom prst="rect">
            <a:avLst/>
          </a:prstGeom>
          <a:ln>
            <a:solidFill>
              <a:schemeClr val="tx1"/>
            </a:solidFill>
          </a:ln>
        </p:spPr>
      </p:pic>
      <p:pic>
        <p:nvPicPr>
          <p:cNvPr id="13" name="Picture 12">
            <a:extLst>
              <a:ext uri="{FF2B5EF4-FFF2-40B4-BE49-F238E27FC236}">
                <a16:creationId xmlns:a16="http://schemas.microsoft.com/office/drawing/2014/main" id="{F806D360-868F-AD34-4F30-5B9F9950CD4E}"/>
              </a:ext>
            </a:extLst>
          </p:cNvPr>
          <p:cNvPicPr>
            <a:picLocks noChangeAspect="1"/>
          </p:cNvPicPr>
          <p:nvPr/>
        </p:nvPicPr>
        <p:blipFill>
          <a:blip r:embed="rId6"/>
          <a:stretch>
            <a:fillRect/>
          </a:stretch>
        </p:blipFill>
        <p:spPr>
          <a:xfrm>
            <a:off x="58019" y="4635539"/>
            <a:ext cx="1737775" cy="502023"/>
          </a:xfrm>
          <a:prstGeom prst="rect">
            <a:avLst/>
          </a:prstGeom>
          <a:ln>
            <a:solidFill>
              <a:schemeClr val="tx1"/>
            </a:solidFill>
          </a:ln>
        </p:spPr>
      </p:pic>
      <p:pic>
        <p:nvPicPr>
          <p:cNvPr id="15" name="Picture 14">
            <a:extLst>
              <a:ext uri="{FF2B5EF4-FFF2-40B4-BE49-F238E27FC236}">
                <a16:creationId xmlns:a16="http://schemas.microsoft.com/office/drawing/2014/main" id="{8AFE56E3-B56B-B566-39AF-840ED7569DE5}"/>
              </a:ext>
            </a:extLst>
          </p:cNvPr>
          <p:cNvPicPr>
            <a:picLocks noChangeAspect="1"/>
          </p:cNvPicPr>
          <p:nvPr/>
        </p:nvPicPr>
        <p:blipFill>
          <a:blip r:embed="rId7"/>
          <a:stretch>
            <a:fillRect/>
          </a:stretch>
        </p:blipFill>
        <p:spPr>
          <a:xfrm>
            <a:off x="10029273" y="1984932"/>
            <a:ext cx="2019475" cy="701101"/>
          </a:xfrm>
          <a:prstGeom prst="rect">
            <a:avLst/>
          </a:prstGeom>
        </p:spPr>
      </p:pic>
      <p:pic>
        <p:nvPicPr>
          <p:cNvPr id="17" name="Picture 16">
            <a:extLst>
              <a:ext uri="{FF2B5EF4-FFF2-40B4-BE49-F238E27FC236}">
                <a16:creationId xmlns:a16="http://schemas.microsoft.com/office/drawing/2014/main" id="{2F6EC6E1-FB24-9DE4-49A0-492E0A9F2E3D}"/>
              </a:ext>
            </a:extLst>
          </p:cNvPr>
          <p:cNvPicPr>
            <a:picLocks noChangeAspect="1"/>
          </p:cNvPicPr>
          <p:nvPr/>
        </p:nvPicPr>
        <p:blipFill>
          <a:blip r:embed="rId8"/>
          <a:stretch>
            <a:fillRect/>
          </a:stretch>
        </p:blipFill>
        <p:spPr>
          <a:xfrm>
            <a:off x="9953067" y="4596919"/>
            <a:ext cx="2057578" cy="708721"/>
          </a:xfrm>
          <a:prstGeom prst="rect">
            <a:avLst/>
          </a:prstGeom>
        </p:spPr>
      </p:pic>
      <p:sp>
        <p:nvSpPr>
          <p:cNvPr id="18" name="TextBox 17">
            <a:extLst>
              <a:ext uri="{FF2B5EF4-FFF2-40B4-BE49-F238E27FC236}">
                <a16:creationId xmlns:a16="http://schemas.microsoft.com/office/drawing/2014/main" id="{1FC8EA53-C0E0-8839-5C17-6F79CEF0A8C7}"/>
              </a:ext>
            </a:extLst>
          </p:cNvPr>
          <p:cNvSpPr txBox="1"/>
          <p:nvPr/>
        </p:nvSpPr>
        <p:spPr>
          <a:xfrm>
            <a:off x="439270" y="119149"/>
            <a:ext cx="11533271" cy="954107"/>
          </a:xfrm>
          <a:prstGeom prst="rect">
            <a:avLst/>
          </a:prstGeom>
          <a:noFill/>
        </p:spPr>
        <p:txBody>
          <a:bodyPr wrap="square">
            <a:spAutoFit/>
          </a:bodyPr>
          <a:lstStyle/>
          <a:p>
            <a:pPr algn="ctr"/>
            <a:r>
              <a:rPr lang="en-IN" sz="2800" dirty="0">
                <a:latin typeface="Bahnschrift SemiCondensed" panose="020B0502040204020203" pitchFamily="34" charset="0"/>
              </a:rPr>
              <a:t>Diwali campaign (Combo product category) Vs. Sankranti campaign (Groceries &amp; Staples)</a:t>
            </a:r>
          </a:p>
        </p:txBody>
      </p:sp>
      <p:sp>
        <p:nvSpPr>
          <p:cNvPr id="19" name="TextBox 18">
            <a:extLst>
              <a:ext uri="{FF2B5EF4-FFF2-40B4-BE49-F238E27FC236}">
                <a16:creationId xmlns:a16="http://schemas.microsoft.com/office/drawing/2014/main" id="{7346BCEE-E0BA-DF7A-C6EB-299A5E9EEE88}"/>
              </a:ext>
            </a:extLst>
          </p:cNvPr>
          <p:cNvSpPr txBox="1"/>
          <p:nvPr/>
        </p:nvSpPr>
        <p:spPr>
          <a:xfrm>
            <a:off x="5662227" y="1123429"/>
            <a:ext cx="867545" cy="369332"/>
          </a:xfrm>
          <a:prstGeom prst="rect">
            <a:avLst/>
          </a:prstGeom>
          <a:solidFill>
            <a:schemeClr val="bg2">
              <a:lumMod val="50000"/>
            </a:schemeClr>
          </a:solidFill>
          <a:ln>
            <a:solidFill>
              <a:schemeClr val="tx1"/>
            </a:solidFill>
          </a:ln>
        </p:spPr>
        <p:txBody>
          <a:bodyPr wrap="none" rtlCol="0">
            <a:spAutoFit/>
          </a:bodyPr>
          <a:lstStyle/>
          <a:p>
            <a:r>
              <a:rPr lang="en-IN" dirty="0">
                <a:latin typeface="Bahnschrift SemiCondensed" panose="020B0502040204020203" pitchFamily="34" charset="0"/>
              </a:rPr>
              <a:t>DIWALI </a:t>
            </a:r>
          </a:p>
        </p:txBody>
      </p:sp>
      <p:sp>
        <p:nvSpPr>
          <p:cNvPr id="20" name="TextBox 19">
            <a:extLst>
              <a:ext uri="{FF2B5EF4-FFF2-40B4-BE49-F238E27FC236}">
                <a16:creationId xmlns:a16="http://schemas.microsoft.com/office/drawing/2014/main" id="{FAE2F8EC-7B95-0681-591B-86D1FA5643EB}"/>
              </a:ext>
            </a:extLst>
          </p:cNvPr>
          <p:cNvSpPr txBox="1"/>
          <p:nvPr/>
        </p:nvSpPr>
        <p:spPr>
          <a:xfrm>
            <a:off x="5486697" y="4227587"/>
            <a:ext cx="1218603" cy="369332"/>
          </a:xfrm>
          <a:prstGeom prst="rect">
            <a:avLst/>
          </a:prstGeom>
          <a:solidFill>
            <a:schemeClr val="bg2">
              <a:lumMod val="50000"/>
            </a:schemeClr>
          </a:solidFill>
          <a:ln>
            <a:solidFill>
              <a:schemeClr val="tx1"/>
            </a:solidFill>
          </a:ln>
        </p:spPr>
        <p:txBody>
          <a:bodyPr wrap="none" rtlCol="0">
            <a:spAutoFit/>
          </a:bodyPr>
          <a:lstStyle/>
          <a:p>
            <a:r>
              <a:rPr lang="en-IN" dirty="0">
                <a:latin typeface="Bahnschrift SemiCondensed" panose="020B0502040204020203" pitchFamily="34" charset="0"/>
              </a:rPr>
              <a:t>SANKRANTI</a:t>
            </a:r>
          </a:p>
        </p:txBody>
      </p:sp>
    </p:spTree>
    <p:extLst>
      <p:ext uri="{BB962C8B-B14F-4D97-AF65-F5344CB8AC3E}">
        <p14:creationId xmlns:p14="http://schemas.microsoft.com/office/powerpoint/2010/main" val="3849576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0C0BE-B5C3-6699-8277-5FCEC9972747}"/>
              </a:ext>
            </a:extLst>
          </p:cNvPr>
          <p:cNvSpPr>
            <a:spLocks noGrp="1"/>
          </p:cNvSpPr>
          <p:nvPr>
            <p:ph type="title"/>
          </p:nvPr>
        </p:nvSpPr>
        <p:spPr>
          <a:xfrm>
            <a:off x="1608268" y="258447"/>
            <a:ext cx="10058400" cy="690550"/>
          </a:xfrm>
        </p:spPr>
        <p:txBody>
          <a:bodyPr>
            <a:normAutofit/>
          </a:bodyPr>
          <a:lstStyle/>
          <a:p>
            <a:pPr algn="ctr"/>
            <a:r>
              <a:rPr lang="en-IN" sz="3600" b="1" dirty="0">
                <a:latin typeface="Bahnschrift SemiCondensed" panose="020B0502040204020203" pitchFamily="34" charset="0"/>
              </a:rPr>
              <a:t>Insights</a:t>
            </a:r>
          </a:p>
        </p:txBody>
      </p:sp>
      <p:pic>
        <p:nvPicPr>
          <p:cNvPr id="6" name="Content Placeholder 5">
            <a:extLst>
              <a:ext uri="{FF2B5EF4-FFF2-40B4-BE49-F238E27FC236}">
                <a16:creationId xmlns:a16="http://schemas.microsoft.com/office/drawing/2014/main" id="{15B24E38-98AA-CB28-6195-E5204A70D529}"/>
              </a:ext>
            </a:extLst>
          </p:cNvPr>
          <p:cNvPicPr>
            <a:picLocks noGrp="1" noChangeAspect="1"/>
          </p:cNvPicPr>
          <p:nvPr>
            <p:ph idx="4294967295"/>
          </p:nvPr>
        </p:nvPicPr>
        <p:blipFill>
          <a:blip r:embed="rId3"/>
          <a:stretch>
            <a:fillRect/>
          </a:stretch>
        </p:blipFill>
        <p:spPr>
          <a:xfrm>
            <a:off x="208823" y="1110062"/>
            <a:ext cx="5226871" cy="2682875"/>
          </a:xfrm>
        </p:spPr>
      </p:pic>
      <p:pic>
        <p:nvPicPr>
          <p:cNvPr id="4" name="Content Placeholder 4">
            <a:extLst>
              <a:ext uri="{FF2B5EF4-FFF2-40B4-BE49-F238E27FC236}">
                <a16:creationId xmlns:a16="http://schemas.microsoft.com/office/drawing/2014/main" id="{297AA42A-D08F-99BA-8357-4D06BBA831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208" y="-113019"/>
            <a:ext cx="1245079" cy="1223081"/>
          </a:xfrm>
          <a:prstGeom prst="rect">
            <a:avLst/>
          </a:prstGeom>
        </p:spPr>
      </p:pic>
      <p:sp>
        <p:nvSpPr>
          <p:cNvPr id="8" name="TextBox 7">
            <a:extLst>
              <a:ext uri="{FF2B5EF4-FFF2-40B4-BE49-F238E27FC236}">
                <a16:creationId xmlns:a16="http://schemas.microsoft.com/office/drawing/2014/main" id="{92C995CD-425F-98FC-286C-44A65B281D0C}"/>
              </a:ext>
            </a:extLst>
          </p:cNvPr>
          <p:cNvSpPr txBox="1"/>
          <p:nvPr/>
        </p:nvSpPr>
        <p:spPr>
          <a:xfrm>
            <a:off x="5435694" y="1989834"/>
            <a:ext cx="6385052" cy="923330"/>
          </a:xfrm>
          <a:prstGeom prst="rect">
            <a:avLst/>
          </a:prstGeom>
          <a:noFill/>
        </p:spPr>
        <p:txBody>
          <a:bodyPr wrap="square">
            <a:spAutoFit/>
          </a:bodyPr>
          <a:lstStyle/>
          <a:p>
            <a:pPr algn="l">
              <a:buFont typeface="Arial" panose="020B0604020202020204" pitchFamily="34" charset="0"/>
              <a:buChar char="•"/>
            </a:pPr>
            <a:r>
              <a:rPr lang="en-US" sz="1800" b="0" i="0" dirty="0">
                <a:solidFill>
                  <a:srgbClr val="252423"/>
                </a:solidFill>
                <a:effectLst/>
                <a:latin typeface="Bahnschrift SemiCondensed" panose="020B0502040204020203" pitchFamily="34" charset="0"/>
              </a:rPr>
              <a:t> During the </a:t>
            </a:r>
            <a:r>
              <a:rPr lang="en-US" sz="1800" b="0" i="0" dirty="0">
                <a:solidFill>
                  <a:srgbClr val="C00000"/>
                </a:solidFill>
                <a:effectLst/>
                <a:latin typeface="Bahnschrift SemiCondensed" panose="020B0502040204020203" pitchFamily="34" charset="0"/>
              </a:rPr>
              <a:t>Diwali </a:t>
            </a:r>
            <a:r>
              <a:rPr lang="en-US" sz="1800" b="0" i="0" dirty="0">
                <a:solidFill>
                  <a:srgbClr val="252423"/>
                </a:solidFill>
                <a:effectLst/>
                <a:latin typeface="Bahnschrift SemiCondensed" panose="020B0502040204020203" pitchFamily="34" charset="0"/>
              </a:rPr>
              <a:t>campaign, the </a:t>
            </a:r>
            <a:r>
              <a:rPr lang="en-US" sz="1800" b="0" i="0" dirty="0">
                <a:solidFill>
                  <a:srgbClr val="C00000"/>
                </a:solidFill>
                <a:effectLst/>
                <a:latin typeface="Bahnschrift SemiCondensed" panose="020B0502040204020203" pitchFamily="34" charset="0"/>
              </a:rPr>
              <a:t>500 cashback </a:t>
            </a:r>
            <a:r>
              <a:rPr lang="en-US" sz="1800" b="0" i="0" dirty="0">
                <a:solidFill>
                  <a:srgbClr val="252423"/>
                </a:solidFill>
                <a:effectLst/>
                <a:latin typeface="Bahnschrift SemiCondensed" panose="020B0502040204020203" pitchFamily="34" charset="0"/>
              </a:rPr>
              <a:t>promotional offer resulted in significant revenue. Conversely, during the </a:t>
            </a:r>
            <a:r>
              <a:rPr lang="en-US" sz="1800" b="0" i="0" dirty="0">
                <a:solidFill>
                  <a:srgbClr val="C00000"/>
                </a:solidFill>
                <a:effectLst/>
                <a:latin typeface="Bahnschrift SemiCondensed" panose="020B0502040204020203" pitchFamily="34" charset="0"/>
              </a:rPr>
              <a:t>Sankranti </a:t>
            </a:r>
            <a:r>
              <a:rPr lang="en-US" sz="1800" b="0" i="0" dirty="0">
                <a:solidFill>
                  <a:srgbClr val="252423"/>
                </a:solidFill>
                <a:effectLst/>
                <a:latin typeface="Bahnschrift SemiCondensed" panose="020B0502040204020203" pitchFamily="34" charset="0"/>
              </a:rPr>
              <a:t>campaign, the </a:t>
            </a:r>
            <a:r>
              <a:rPr lang="en-US" sz="1800" b="0" i="0" dirty="0">
                <a:solidFill>
                  <a:srgbClr val="C00000"/>
                </a:solidFill>
                <a:effectLst/>
                <a:latin typeface="Bahnschrift SemiCondensed" panose="020B0502040204020203" pitchFamily="34" charset="0"/>
              </a:rPr>
              <a:t>BOGOF </a:t>
            </a:r>
            <a:r>
              <a:rPr lang="en-US" sz="1800" b="0" i="0" dirty="0">
                <a:solidFill>
                  <a:srgbClr val="252423"/>
                </a:solidFill>
                <a:effectLst/>
                <a:latin typeface="Bahnschrift SemiCondensed" panose="020B0502040204020203" pitchFamily="34" charset="0"/>
              </a:rPr>
              <a:t>promotion demonstrated notable success.</a:t>
            </a:r>
            <a:endParaRPr lang="en-US" b="0" i="0" dirty="0">
              <a:solidFill>
                <a:srgbClr val="252423"/>
              </a:solidFill>
              <a:effectLst/>
              <a:latin typeface="Bahnschrift SemiCondensed" panose="020B0502040204020203" pitchFamily="34" charset="0"/>
            </a:endParaRPr>
          </a:p>
        </p:txBody>
      </p:sp>
      <p:pic>
        <p:nvPicPr>
          <p:cNvPr id="10" name="Picture 9">
            <a:extLst>
              <a:ext uri="{FF2B5EF4-FFF2-40B4-BE49-F238E27FC236}">
                <a16:creationId xmlns:a16="http://schemas.microsoft.com/office/drawing/2014/main" id="{E4386ABB-D053-C2BD-FFDC-678151300847}"/>
              </a:ext>
            </a:extLst>
          </p:cNvPr>
          <p:cNvPicPr>
            <a:picLocks noChangeAspect="1"/>
          </p:cNvPicPr>
          <p:nvPr/>
        </p:nvPicPr>
        <p:blipFill>
          <a:blip r:embed="rId5"/>
          <a:stretch>
            <a:fillRect/>
          </a:stretch>
        </p:blipFill>
        <p:spPr>
          <a:xfrm>
            <a:off x="504658" y="3925845"/>
            <a:ext cx="4580017" cy="2324301"/>
          </a:xfrm>
          <a:prstGeom prst="rect">
            <a:avLst/>
          </a:prstGeom>
        </p:spPr>
      </p:pic>
      <p:sp>
        <p:nvSpPr>
          <p:cNvPr id="12" name="TextBox 11">
            <a:extLst>
              <a:ext uri="{FF2B5EF4-FFF2-40B4-BE49-F238E27FC236}">
                <a16:creationId xmlns:a16="http://schemas.microsoft.com/office/drawing/2014/main" id="{417ADE7B-04FB-A233-D717-89D31FA1A4D8}"/>
              </a:ext>
            </a:extLst>
          </p:cNvPr>
          <p:cNvSpPr txBox="1"/>
          <p:nvPr/>
        </p:nvSpPr>
        <p:spPr>
          <a:xfrm>
            <a:off x="5747443" y="2998845"/>
            <a:ext cx="6235734" cy="3416320"/>
          </a:xfrm>
          <a:prstGeom prst="rect">
            <a:avLst/>
          </a:prstGeom>
          <a:noFill/>
        </p:spPr>
        <p:txBody>
          <a:bodyPr wrap="square">
            <a:spAutoFit/>
          </a:bodyPr>
          <a:lstStyle/>
          <a:p>
            <a:pPr algn="l">
              <a:buFont typeface="Arial" panose="020B0604020202020204" pitchFamily="34" charset="0"/>
              <a:buChar char="•"/>
            </a:pPr>
            <a:r>
              <a:rPr lang="en-US" sz="1800" b="0" i="0" dirty="0">
                <a:solidFill>
                  <a:srgbClr val="252423"/>
                </a:solidFill>
                <a:effectLst/>
                <a:latin typeface="Bahnschrift SemiCondensed" panose="020B0502040204020203" pitchFamily="34" charset="0"/>
              </a:rPr>
              <a:t> In the case of the </a:t>
            </a:r>
            <a:r>
              <a:rPr lang="en-US" sz="1800" b="0" i="0" dirty="0">
                <a:solidFill>
                  <a:srgbClr val="C00000"/>
                </a:solidFill>
                <a:effectLst/>
                <a:latin typeface="Bahnschrift SemiCondensed" panose="020B0502040204020203" pitchFamily="34" charset="0"/>
              </a:rPr>
              <a:t>BOGOF promotion</a:t>
            </a:r>
            <a:r>
              <a:rPr lang="en-US" sz="1800" b="0" i="0" dirty="0">
                <a:solidFill>
                  <a:srgbClr val="252423"/>
                </a:solidFill>
                <a:effectLst/>
                <a:latin typeface="Bahnschrift SemiCondensed" panose="020B0502040204020203" pitchFamily="34" charset="0"/>
              </a:rPr>
              <a:t>, it was observed that as the incremental units sold increased, the corresponding incremental revenue did not exhibit a proportional increase. </a:t>
            </a:r>
          </a:p>
          <a:p>
            <a:pPr algn="l">
              <a:buFont typeface="Arial" panose="020B0604020202020204" pitchFamily="34" charset="0"/>
              <a:buChar char="•"/>
            </a:pPr>
            <a:endParaRPr lang="en-US" dirty="0">
              <a:solidFill>
                <a:srgbClr val="252423"/>
              </a:solidFill>
              <a:latin typeface="Bahnschrift SemiCondensed" panose="020B0502040204020203" pitchFamily="34" charset="0"/>
            </a:endParaRPr>
          </a:p>
          <a:p>
            <a:pPr algn="l">
              <a:buFont typeface="Arial" panose="020B0604020202020204" pitchFamily="34" charset="0"/>
              <a:buChar char="•"/>
            </a:pPr>
            <a:r>
              <a:rPr lang="en-US" sz="1800" b="0" i="0" dirty="0">
                <a:solidFill>
                  <a:srgbClr val="252423"/>
                </a:solidFill>
                <a:effectLst/>
                <a:latin typeface="Bahnschrift SemiCondensed" panose="020B0502040204020203" pitchFamily="34" charset="0"/>
              </a:rPr>
              <a:t>Instead, the relationship between incremental sold units and incremental revenue appeared to follow a </a:t>
            </a:r>
            <a:r>
              <a:rPr lang="en-US" sz="1800" b="0" i="0" dirty="0">
                <a:solidFill>
                  <a:srgbClr val="C00000"/>
                </a:solidFill>
                <a:effectLst/>
                <a:latin typeface="Bahnschrift SemiCondensed" panose="020B0502040204020203" pitchFamily="34" charset="0"/>
              </a:rPr>
              <a:t>linear trend with a lesser slope. </a:t>
            </a:r>
          </a:p>
          <a:p>
            <a:pPr algn="l">
              <a:buFont typeface="Arial" panose="020B0604020202020204" pitchFamily="34" charset="0"/>
              <a:buChar char="•"/>
            </a:pPr>
            <a:endParaRPr lang="en-US" dirty="0">
              <a:solidFill>
                <a:srgbClr val="252423"/>
              </a:solidFill>
              <a:latin typeface="Bahnschrift SemiCondensed" panose="020B0502040204020203" pitchFamily="34" charset="0"/>
            </a:endParaRPr>
          </a:p>
          <a:p>
            <a:pPr algn="l">
              <a:buFont typeface="Arial" panose="020B0604020202020204" pitchFamily="34" charset="0"/>
              <a:buChar char="•"/>
            </a:pPr>
            <a:r>
              <a:rPr lang="en-US" sz="1800" b="0" i="0" dirty="0">
                <a:solidFill>
                  <a:srgbClr val="252423"/>
                </a:solidFill>
                <a:effectLst/>
                <a:latin typeface="Bahnschrift SemiCondensed" panose="020B0502040204020203" pitchFamily="34" charset="0"/>
              </a:rPr>
              <a:t>This suggests that while sales volume increased, the generated revenue did not rise at an equivalent rate, indicating potential factors, such as the type of product, promo-type influencing revenue generation beyond solely increasing sales volume.</a:t>
            </a:r>
            <a:endParaRPr lang="en-US" b="0" i="0" dirty="0">
              <a:solidFill>
                <a:srgbClr val="252423"/>
              </a:solidFill>
              <a:effectLst/>
              <a:latin typeface="Bahnschrift SemiCondensed" panose="020B0502040204020203" pitchFamily="34" charset="0"/>
            </a:endParaRPr>
          </a:p>
        </p:txBody>
      </p:sp>
      <p:sp>
        <p:nvSpPr>
          <p:cNvPr id="13" name="Left Brace 12">
            <a:extLst>
              <a:ext uri="{FF2B5EF4-FFF2-40B4-BE49-F238E27FC236}">
                <a16:creationId xmlns:a16="http://schemas.microsoft.com/office/drawing/2014/main" id="{26DB6EC2-3985-F375-9D39-30B352F36BEF}"/>
              </a:ext>
            </a:extLst>
          </p:cNvPr>
          <p:cNvSpPr/>
          <p:nvPr/>
        </p:nvSpPr>
        <p:spPr>
          <a:xfrm>
            <a:off x="5337819" y="3342471"/>
            <a:ext cx="409624" cy="268287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pic>
        <p:nvPicPr>
          <p:cNvPr id="14" name="Picture 13">
            <a:extLst>
              <a:ext uri="{FF2B5EF4-FFF2-40B4-BE49-F238E27FC236}">
                <a16:creationId xmlns:a16="http://schemas.microsoft.com/office/drawing/2014/main" id="{30D9D41A-19DF-08B8-092C-92FE8200E26E}"/>
              </a:ext>
            </a:extLst>
          </p:cNvPr>
          <p:cNvPicPr>
            <a:picLocks noChangeAspect="1"/>
          </p:cNvPicPr>
          <p:nvPr/>
        </p:nvPicPr>
        <p:blipFill>
          <a:blip r:embed="rId6"/>
          <a:stretch>
            <a:fillRect/>
          </a:stretch>
        </p:blipFill>
        <p:spPr>
          <a:xfrm>
            <a:off x="7428908" y="332840"/>
            <a:ext cx="576576" cy="6443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5302357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AC76E-26F7-073F-AECE-7F16DF9F20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CFEB7C-1E5B-7BB8-1C90-C8267EA19BD9}"/>
              </a:ext>
            </a:extLst>
          </p:cNvPr>
          <p:cNvSpPr>
            <a:spLocks noGrp="1"/>
          </p:cNvSpPr>
          <p:nvPr>
            <p:ph type="title"/>
          </p:nvPr>
        </p:nvSpPr>
        <p:spPr>
          <a:xfrm>
            <a:off x="1608268" y="258447"/>
            <a:ext cx="10058400" cy="690550"/>
          </a:xfrm>
        </p:spPr>
        <p:txBody>
          <a:bodyPr>
            <a:normAutofit/>
          </a:bodyPr>
          <a:lstStyle/>
          <a:p>
            <a:pPr algn="ctr"/>
            <a:r>
              <a:rPr lang="en-IN" sz="3600" b="1" dirty="0">
                <a:latin typeface="Bahnschrift SemiCondensed" panose="020B0502040204020203" pitchFamily="34" charset="0"/>
              </a:rPr>
              <a:t>Insights  (cont..)</a:t>
            </a:r>
          </a:p>
        </p:txBody>
      </p:sp>
      <p:pic>
        <p:nvPicPr>
          <p:cNvPr id="4" name="Content Placeholder 4">
            <a:extLst>
              <a:ext uri="{FF2B5EF4-FFF2-40B4-BE49-F238E27FC236}">
                <a16:creationId xmlns:a16="http://schemas.microsoft.com/office/drawing/2014/main" id="{1F98B043-B528-E3D5-2587-CD69A3F50C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0" y="1"/>
            <a:ext cx="1245079" cy="1223081"/>
          </a:xfrm>
          <a:prstGeom prst="rect">
            <a:avLst/>
          </a:prstGeom>
        </p:spPr>
      </p:pic>
      <p:sp>
        <p:nvSpPr>
          <p:cNvPr id="12" name="TextBox 11">
            <a:extLst>
              <a:ext uri="{FF2B5EF4-FFF2-40B4-BE49-F238E27FC236}">
                <a16:creationId xmlns:a16="http://schemas.microsoft.com/office/drawing/2014/main" id="{CDB50E15-3BDD-1256-000B-50A655A6F0C9}"/>
              </a:ext>
            </a:extLst>
          </p:cNvPr>
          <p:cNvSpPr txBox="1"/>
          <p:nvPr/>
        </p:nvSpPr>
        <p:spPr>
          <a:xfrm>
            <a:off x="170331" y="1985834"/>
            <a:ext cx="7270376" cy="4247317"/>
          </a:xfrm>
          <a:prstGeom prst="rect">
            <a:avLst/>
          </a:prstGeom>
          <a:noFill/>
        </p:spPr>
        <p:txBody>
          <a:bodyPr wrap="square">
            <a:spAutoFit/>
          </a:bodyPr>
          <a:lstStyle/>
          <a:p>
            <a:pPr algn="l">
              <a:buFont typeface="Arial" panose="020B0604020202020204" pitchFamily="34" charset="0"/>
              <a:buChar char="•"/>
            </a:pPr>
            <a:r>
              <a:rPr lang="en-US" sz="1800" b="0" i="0" dirty="0">
                <a:solidFill>
                  <a:srgbClr val="252423"/>
                </a:solidFill>
                <a:effectLst/>
                <a:latin typeface="Bahnschrift SemiCondensed" panose="020B0502040204020203" pitchFamily="34" charset="0"/>
              </a:rPr>
              <a:t> Although the product category remained the same (Combo) for both the Diwali and Sankranti campaigns in the case of the </a:t>
            </a:r>
            <a:r>
              <a:rPr lang="en-US" sz="1800" b="0" i="0" dirty="0">
                <a:solidFill>
                  <a:srgbClr val="C00000"/>
                </a:solidFill>
                <a:effectLst/>
                <a:latin typeface="Bahnschrift SemiCondensed" panose="020B0502040204020203" pitchFamily="34" charset="0"/>
              </a:rPr>
              <a:t>500 cashback promotion</a:t>
            </a:r>
            <a:r>
              <a:rPr lang="en-US" sz="1800" b="0" i="0" dirty="0">
                <a:solidFill>
                  <a:srgbClr val="252423"/>
                </a:solidFill>
                <a:effectLst/>
                <a:latin typeface="Bahnschrift SemiCondensed" panose="020B0502040204020203" pitchFamily="34" charset="0"/>
              </a:rPr>
              <a:t>, the </a:t>
            </a:r>
            <a:r>
              <a:rPr lang="en-US" sz="1800" b="0" i="0" dirty="0">
                <a:solidFill>
                  <a:srgbClr val="C00000"/>
                </a:solidFill>
                <a:effectLst/>
                <a:latin typeface="Bahnschrift SemiCondensed" panose="020B0502040204020203" pitchFamily="34" charset="0"/>
              </a:rPr>
              <a:t>total revenue </a:t>
            </a:r>
            <a:r>
              <a:rPr lang="en-US" sz="1800" b="0" i="0" dirty="0">
                <a:solidFill>
                  <a:srgbClr val="252423"/>
                </a:solidFill>
                <a:effectLst/>
                <a:latin typeface="Bahnschrift SemiCondensed" panose="020B0502040204020203" pitchFamily="34" charset="0"/>
              </a:rPr>
              <a:t>yielded during the </a:t>
            </a:r>
            <a:r>
              <a:rPr lang="en-US" sz="1800" b="0" i="0" dirty="0">
                <a:solidFill>
                  <a:srgbClr val="C00000"/>
                </a:solidFill>
                <a:effectLst/>
                <a:latin typeface="Bahnschrift SemiCondensed" panose="020B0502040204020203" pitchFamily="34" charset="0"/>
              </a:rPr>
              <a:t>Diwali campaign was significantly higher compared to the Sankranti campaign. </a:t>
            </a:r>
          </a:p>
          <a:p>
            <a:pPr algn="l">
              <a:buFont typeface="Arial" panose="020B0604020202020204" pitchFamily="34" charset="0"/>
              <a:buChar char="•"/>
            </a:pPr>
            <a:endParaRPr lang="en-US" dirty="0">
              <a:solidFill>
                <a:srgbClr val="252423"/>
              </a:solidFill>
              <a:latin typeface="Bahnschrift SemiCondensed" panose="020B0502040204020203" pitchFamily="34" charset="0"/>
            </a:endParaRPr>
          </a:p>
          <a:p>
            <a:pPr algn="l">
              <a:buFont typeface="Arial" panose="020B0604020202020204" pitchFamily="34" charset="0"/>
              <a:buChar char="•"/>
            </a:pPr>
            <a:r>
              <a:rPr lang="en-US" sz="1800" b="0" i="0" dirty="0">
                <a:solidFill>
                  <a:srgbClr val="252423"/>
                </a:solidFill>
                <a:effectLst/>
                <a:latin typeface="Bahnschrift SemiCondensed" panose="020B0502040204020203" pitchFamily="34" charset="0"/>
              </a:rPr>
              <a:t>This disparity may be attributed to the </a:t>
            </a:r>
            <a:r>
              <a:rPr lang="en-US" sz="1800" b="0" i="0" dirty="0">
                <a:solidFill>
                  <a:srgbClr val="C00000"/>
                </a:solidFill>
                <a:effectLst/>
                <a:latin typeface="Bahnschrift SemiCondensed" panose="020B0502040204020203" pitchFamily="34" charset="0"/>
              </a:rPr>
              <a:t>timing of the campaigns</a:t>
            </a:r>
            <a:r>
              <a:rPr lang="en-US" sz="1800" b="0" i="0" dirty="0">
                <a:solidFill>
                  <a:srgbClr val="252423"/>
                </a:solidFill>
                <a:effectLst/>
                <a:latin typeface="Bahnschrift SemiCondensed" panose="020B0502040204020203" pitchFamily="34" charset="0"/>
              </a:rPr>
              <a:t>, as the Diwali campaign preceded the Sankranti campaign, allowing consumers to utilize the cashback promotion for purchasing combo sets during the Diwali campaign itself.</a:t>
            </a:r>
            <a:endParaRPr lang="en-US" b="0" i="0" dirty="0">
              <a:solidFill>
                <a:srgbClr val="252423"/>
              </a:solidFill>
              <a:effectLst/>
              <a:latin typeface="Bahnschrift SemiCondensed" panose="020B0502040204020203" pitchFamily="34" charset="0"/>
            </a:endParaRPr>
          </a:p>
          <a:p>
            <a:pPr algn="l"/>
            <a:endParaRPr lang="en-US" b="0" i="0" dirty="0">
              <a:solidFill>
                <a:srgbClr val="252423"/>
              </a:solidFill>
              <a:effectLst/>
              <a:latin typeface="Bahnschrift SemiCondensed" panose="020B0502040204020203" pitchFamily="34" charset="0"/>
            </a:endParaRPr>
          </a:p>
          <a:p>
            <a:pPr algn="l">
              <a:buFont typeface="Arial" panose="020B0604020202020204" pitchFamily="34" charset="0"/>
              <a:buChar char="•"/>
            </a:pPr>
            <a:r>
              <a:rPr lang="en-US" sz="1800" b="0" i="0" dirty="0">
                <a:solidFill>
                  <a:srgbClr val="252423"/>
                </a:solidFill>
                <a:effectLst/>
                <a:latin typeface="Bahnschrift SemiCondensed" panose="020B0502040204020203" pitchFamily="34" charset="0"/>
              </a:rPr>
              <a:t>During the </a:t>
            </a:r>
            <a:r>
              <a:rPr lang="en-US" sz="1800" b="0" i="0" dirty="0">
                <a:solidFill>
                  <a:srgbClr val="C00000"/>
                </a:solidFill>
                <a:effectLst/>
                <a:latin typeface="Bahnschrift SemiCondensed" panose="020B0502040204020203" pitchFamily="34" charset="0"/>
              </a:rPr>
              <a:t>Sankranti campaign</a:t>
            </a:r>
            <a:r>
              <a:rPr lang="en-US" sz="1800" b="0" i="0" dirty="0">
                <a:solidFill>
                  <a:srgbClr val="252423"/>
                </a:solidFill>
                <a:effectLst/>
                <a:latin typeface="Bahnschrift SemiCondensed" panose="020B0502040204020203" pitchFamily="34" charset="0"/>
              </a:rPr>
              <a:t>, there was a surge in purchases of groceries, home appliances, and home care products, resulting in increased quantity sold. However, this did not translate into significantly higher revenue, as these product categories typically do not yield substantial revenue.</a:t>
            </a:r>
            <a:endParaRPr lang="en-US" b="0" i="0" dirty="0">
              <a:solidFill>
                <a:srgbClr val="252423"/>
              </a:solidFill>
              <a:effectLst/>
              <a:latin typeface="Bahnschrift SemiCondensed" panose="020B0502040204020203" pitchFamily="34" charset="0"/>
            </a:endParaRPr>
          </a:p>
          <a:p>
            <a:pPr algn="l">
              <a:buFont typeface="Arial" panose="020B0604020202020204" pitchFamily="34" charset="0"/>
              <a:buChar char="•"/>
            </a:pPr>
            <a:endParaRPr lang="en-US" b="0" i="0" dirty="0">
              <a:solidFill>
                <a:srgbClr val="252423"/>
              </a:solidFill>
              <a:effectLst/>
              <a:latin typeface="Bahnschrift SemiCondensed" panose="020B0502040204020203" pitchFamily="34" charset="0"/>
            </a:endParaRPr>
          </a:p>
        </p:txBody>
      </p:sp>
      <p:pic>
        <p:nvPicPr>
          <p:cNvPr id="3" name="Content Placeholder 5">
            <a:extLst>
              <a:ext uri="{FF2B5EF4-FFF2-40B4-BE49-F238E27FC236}">
                <a16:creationId xmlns:a16="http://schemas.microsoft.com/office/drawing/2014/main" id="{3ECBD93C-0180-9126-8EBD-FA178F2CD54C}"/>
              </a:ext>
            </a:extLst>
          </p:cNvPr>
          <p:cNvPicPr>
            <a:picLocks noChangeAspect="1"/>
          </p:cNvPicPr>
          <p:nvPr/>
        </p:nvPicPr>
        <p:blipFill>
          <a:blip r:embed="rId4"/>
          <a:stretch>
            <a:fillRect/>
          </a:stretch>
        </p:blipFill>
        <p:spPr>
          <a:xfrm>
            <a:off x="7643812" y="1985834"/>
            <a:ext cx="4548188" cy="2682875"/>
          </a:xfrm>
          <a:prstGeom prst="rect">
            <a:avLst/>
          </a:prstGeom>
        </p:spPr>
      </p:pic>
      <p:pic>
        <p:nvPicPr>
          <p:cNvPr id="5" name="Picture 4">
            <a:extLst>
              <a:ext uri="{FF2B5EF4-FFF2-40B4-BE49-F238E27FC236}">
                <a16:creationId xmlns:a16="http://schemas.microsoft.com/office/drawing/2014/main" id="{9E80B2F4-64F2-52FB-C851-A68CBBD5B6A6}"/>
              </a:ext>
            </a:extLst>
          </p:cNvPr>
          <p:cNvPicPr>
            <a:picLocks noChangeAspect="1"/>
          </p:cNvPicPr>
          <p:nvPr/>
        </p:nvPicPr>
        <p:blipFill>
          <a:blip r:embed="rId5"/>
          <a:stretch>
            <a:fillRect/>
          </a:stretch>
        </p:blipFill>
        <p:spPr>
          <a:xfrm>
            <a:off x="7643811" y="4725398"/>
            <a:ext cx="4099953" cy="1657697"/>
          </a:xfrm>
          <a:prstGeom prst="rect">
            <a:avLst/>
          </a:prstGeom>
        </p:spPr>
      </p:pic>
      <p:sp>
        <p:nvSpPr>
          <p:cNvPr id="7" name="Right Brace 6">
            <a:extLst>
              <a:ext uri="{FF2B5EF4-FFF2-40B4-BE49-F238E27FC236}">
                <a16:creationId xmlns:a16="http://schemas.microsoft.com/office/drawing/2014/main" id="{CD4FD2E7-95D0-9410-2A5C-C5B4821DC42B}"/>
              </a:ext>
            </a:extLst>
          </p:cNvPr>
          <p:cNvSpPr/>
          <p:nvPr/>
        </p:nvSpPr>
        <p:spPr>
          <a:xfrm>
            <a:off x="7288306" y="2259106"/>
            <a:ext cx="233082" cy="18736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cxnSp>
        <p:nvCxnSpPr>
          <p:cNvPr id="11" name="Straight Arrow Connector 10">
            <a:extLst>
              <a:ext uri="{FF2B5EF4-FFF2-40B4-BE49-F238E27FC236}">
                <a16:creationId xmlns:a16="http://schemas.microsoft.com/office/drawing/2014/main" id="{1345CCC6-68C3-82D4-00C4-6DD97A20AB85}"/>
              </a:ext>
            </a:extLst>
          </p:cNvPr>
          <p:cNvCxnSpPr/>
          <p:nvPr/>
        </p:nvCxnSpPr>
        <p:spPr>
          <a:xfrm>
            <a:off x="7288306" y="5522259"/>
            <a:ext cx="2330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045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48841E-071A-C3C4-5A8D-91B6DD9729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B3377D-931C-7E96-84C8-6B44B1B04E0F}"/>
              </a:ext>
            </a:extLst>
          </p:cNvPr>
          <p:cNvSpPr>
            <a:spLocks noGrp="1"/>
          </p:cNvSpPr>
          <p:nvPr>
            <p:ph type="title" idx="4294967295"/>
          </p:nvPr>
        </p:nvSpPr>
        <p:spPr>
          <a:xfrm>
            <a:off x="1255059" y="291706"/>
            <a:ext cx="10058400" cy="639669"/>
          </a:xfrm>
        </p:spPr>
        <p:txBody>
          <a:bodyPr>
            <a:normAutofit/>
          </a:bodyPr>
          <a:lstStyle/>
          <a:p>
            <a:pPr algn="ctr"/>
            <a:r>
              <a:rPr lang="en-IN" sz="3600" b="1" dirty="0">
                <a:latin typeface="Bahnschrift SemiCondensed" panose="020B0502040204020203" pitchFamily="34" charset="0"/>
              </a:rPr>
              <a:t>Recommendations</a:t>
            </a:r>
          </a:p>
        </p:txBody>
      </p:sp>
      <p:pic>
        <p:nvPicPr>
          <p:cNvPr id="4" name="Content Placeholder 4">
            <a:extLst>
              <a:ext uri="{FF2B5EF4-FFF2-40B4-BE49-F238E27FC236}">
                <a16:creationId xmlns:a16="http://schemas.microsoft.com/office/drawing/2014/main" id="{291F7736-1B82-4E1F-962F-7405F5A2FB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0" y="1"/>
            <a:ext cx="1245079" cy="1223081"/>
          </a:xfrm>
          <a:prstGeom prst="rect">
            <a:avLst/>
          </a:prstGeom>
        </p:spPr>
      </p:pic>
      <p:sp>
        <p:nvSpPr>
          <p:cNvPr id="9" name="TextBox 8">
            <a:extLst>
              <a:ext uri="{FF2B5EF4-FFF2-40B4-BE49-F238E27FC236}">
                <a16:creationId xmlns:a16="http://schemas.microsoft.com/office/drawing/2014/main" id="{0F41F35C-C95A-05C0-CD2B-5DD73063B0BB}"/>
              </a:ext>
            </a:extLst>
          </p:cNvPr>
          <p:cNvSpPr txBox="1"/>
          <p:nvPr/>
        </p:nvSpPr>
        <p:spPr>
          <a:xfrm>
            <a:off x="470648" y="1196935"/>
            <a:ext cx="11627223" cy="5355312"/>
          </a:xfrm>
          <a:prstGeom prst="rect">
            <a:avLst/>
          </a:prstGeom>
          <a:noFill/>
        </p:spPr>
        <p:txBody>
          <a:bodyPr wrap="square">
            <a:spAutoFit/>
          </a:bodyPr>
          <a:lstStyle/>
          <a:p>
            <a:pPr marL="285750" indent="-285750">
              <a:buFont typeface="Arial" panose="020B0604020202020204" pitchFamily="34" charset="0"/>
              <a:buChar char="•"/>
            </a:pPr>
            <a:r>
              <a:rPr lang="en-US" b="1" i="0" dirty="0">
                <a:solidFill>
                  <a:srgbClr val="0D0D0D"/>
                </a:solidFill>
                <a:effectLst/>
                <a:latin typeface="Bahnschrift SemiCondensed" panose="020B0502040204020203" pitchFamily="34" charset="0"/>
              </a:rPr>
              <a:t>Store Expansion Strategy: </a:t>
            </a:r>
            <a:r>
              <a:rPr lang="en-US" b="0" i="0" dirty="0">
                <a:solidFill>
                  <a:srgbClr val="0D0D0D"/>
                </a:solidFill>
                <a:effectLst/>
                <a:latin typeface="Bahnschrift SemiCondensed" panose="020B0502040204020203" pitchFamily="34" charset="0"/>
              </a:rPr>
              <a:t>Implementing a store expansion strategy by adding </a:t>
            </a:r>
            <a:r>
              <a:rPr lang="en-US" dirty="0">
                <a:solidFill>
                  <a:srgbClr val="0D0D0D"/>
                </a:solidFill>
                <a:latin typeface="Bahnschrift SemiCondensed" panose="020B0502040204020203" pitchFamily="34" charset="0"/>
              </a:rPr>
              <a:t>number of</a:t>
            </a:r>
            <a:r>
              <a:rPr lang="en-US" b="0" i="0" dirty="0">
                <a:solidFill>
                  <a:srgbClr val="0D0D0D"/>
                </a:solidFill>
                <a:effectLst/>
                <a:latin typeface="Bahnschrift SemiCondensed" panose="020B0502040204020203" pitchFamily="34" charset="0"/>
              </a:rPr>
              <a:t> stores in each city can significantly enhance revenue generation. </a:t>
            </a:r>
          </a:p>
          <a:p>
            <a:pPr marL="285750" indent="-285750">
              <a:buFont typeface="Arial" panose="020B0604020202020204" pitchFamily="34" charset="0"/>
              <a:buChar char="•"/>
            </a:pPr>
            <a:endParaRPr lang="en-US" dirty="0">
              <a:solidFill>
                <a:srgbClr val="0D0D0D"/>
              </a:solidFill>
              <a:latin typeface="Bahnschrift SemiCondensed" panose="020B0502040204020203" pitchFamily="34" charset="0"/>
            </a:endParaRPr>
          </a:p>
          <a:p>
            <a:pPr marL="285750" indent="-285750">
              <a:buFont typeface="Arial" panose="020B0604020202020204" pitchFamily="34" charset="0"/>
              <a:buChar char="•"/>
            </a:pPr>
            <a:r>
              <a:rPr lang="en-US" b="1" i="0" dirty="0">
                <a:solidFill>
                  <a:srgbClr val="0D0D0D"/>
                </a:solidFill>
                <a:effectLst/>
                <a:latin typeface="Bahnschrift SemiCondensed" panose="020B0502040204020203" pitchFamily="34" charset="0"/>
              </a:rPr>
              <a:t>Streamlining Promotional Strategies: </a:t>
            </a:r>
            <a:r>
              <a:rPr lang="en-US" b="0" i="0" dirty="0">
                <a:solidFill>
                  <a:srgbClr val="0D0D0D"/>
                </a:solidFill>
                <a:effectLst/>
                <a:latin typeface="Bahnschrift SemiCondensed" panose="020B0502040204020203" pitchFamily="34" charset="0"/>
              </a:rPr>
              <a:t>To optimize our campaign strategy and maximize revenue potential, we propose removing the 25% off, 33% off, and 50% off promotions for both campaigns. Our analysis demonstrates that these promotions have shown to be less effective compared to the Cashback and BOGOF promotions. By reallocating resources to focus on the more successful promotions, we aim to drive greater impact and ensure the highest possible return on investment</a:t>
            </a:r>
            <a:r>
              <a:rPr lang="en-US" sz="1800" dirty="0">
                <a:effectLst/>
                <a:latin typeface="Bahnschrift SemiCondensed" panose="020B0502040204020203" pitchFamily="34" charset="0"/>
              </a:rPr>
              <a:t>.</a:t>
            </a:r>
          </a:p>
          <a:p>
            <a:pPr marL="285750" indent="-285750">
              <a:buFont typeface="Arial" panose="020B0604020202020204" pitchFamily="34" charset="0"/>
              <a:buChar char="•"/>
            </a:pPr>
            <a:endParaRPr lang="en-US" b="1" dirty="0">
              <a:latin typeface="Bahnschrift SemiCondensed" panose="020B0502040204020203" pitchFamily="34" charset="0"/>
            </a:endParaRPr>
          </a:p>
          <a:p>
            <a:pPr marL="285750" indent="-285750">
              <a:buFont typeface="Arial" panose="020B0604020202020204" pitchFamily="34" charset="0"/>
              <a:buChar char="•"/>
            </a:pPr>
            <a:r>
              <a:rPr lang="en-US" b="1" i="0" dirty="0">
                <a:solidFill>
                  <a:srgbClr val="0D0D0D"/>
                </a:solidFill>
                <a:effectLst/>
                <a:latin typeface="Bahnschrift SemiCondensed" panose="020B0502040204020203" pitchFamily="34" charset="0"/>
              </a:rPr>
              <a:t>Strategic Expansion of BOGOF Promotion: </a:t>
            </a:r>
            <a:r>
              <a:rPr lang="en-US" b="0" i="0" dirty="0">
                <a:solidFill>
                  <a:srgbClr val="0D0D0D"/>
                </a:solidFill>
                <a:effectLst/>
                <a:latin typeface="Bahnschrift SemiCondensed" panose="020B0502040204020203" pitchFamily="34" charset="0"/>
              </a:rPr>
              <a:t>For the Diwali campaign, we propose extending the BOGOF (Buy One, Get One Free) promotion strategy to include groceries. This strategic adjustment aims to capitalize on the high demand for groceries during the festive period. </a:t>
            </a:r>
          </a:p>
          <a:p>
            <a:pPr marL="285750" indent="-285750">
              <a:buFont typeface="Arial" panose="020B0604020202020204" pitchFamily="34" charset="0"/>
              <a:buChar char="•"/>
            </a:pPr>
            <a:endParaRPr lang="en-US" b="0" i="0" dirty="0">
              <a:solidFill>
                <a:srgbClr val="0D0D0D"/>
              </a:solidFill>
              <a:effectLst/>
              <a:latin typeface="Bahnschrift SemiCondensed" panose="020B0502040204020203" pitchFamily="34" charset="0"/>
            </a:endParaRPr>
          </a:p>
          <a:p>
            <a:pPr marL="285750" indent="-285750">
              <a:buFont typeface="Arial" panose="020B0604020202020204" pitchFamily="34" charset="0"/>
              <a:buChar char="•"/>
            </a:pPr>
            <a:r>
              <a:rPr lang="en-US" b="1" i="0" dirty="0">
                <a:solidFill>
                  <a:srgbClr val="0D0D0D"/>
                </a:solidFill>
                <a:effectLst/>
                <a:latin typeface="Bahnschrift SemiCondensed" panose="020B0502040204020203" pitchFamily="34" charset="0"/>
              </a:rPr>
              <a:t>Introducing 500 Cashback Offer: </a:t>
            </a:r>
            <a:r>
              <a:rPr lang="en-US" b="0" i="0" dirty="0">
                <a:solidFill>
                  <a:srgbClr val="0D0D0D"/>
                </a:solidFill>
                <a:effectLst/>
                <a:latin typeface="Bahnschrift SemiCondensed" panose="020B0502040204020203" pitchFamily="34" charset="0"/>
              </a:rPr>
              <a:t>During the Sankranti campaign, we propose introducing the 500 cashback promotional offer to a new set of product categories, apart from combo sets. Recognizing that customers may have already purchased combo sets during the Diwali campaign, this strategic adjustment aims to maintain consumer interest and incentivize purchases in different product categories.</a:t>
            </a:r>
            <a:endParaRPr lang="en-US" dirty="0">
              <a:effectLst/>
              <a:latin typeface="Bahnschrift SemiCondensed" panose="020B0502040204020203" pitchFamily="34" charset="0"/>
            </a:endParaRPr>
          </a:p>
          <a:p>
            <a:br>
              <a:rPr lang="en-US" dirty="0">
                <a:effectLst/>
              </a:rPr>
            </a:br>
            <a:endParaRPr lang="en-US" b="0" i="0" dirty="0">
              <a:solidFill>
                <a:srgbClr val="0D0D0D"/>
              </a:solidFill>
              <a:effectLst/>
              <a:latin typeface="Söhne"/>
            </a:endParaRPr>
          </a:p>
          <a:p>
            <a:endParaRPr lang="en-IN" dirty="0"/>
          </a:p>
        </p:txBody>
      </p:sp>
    </p:spTree>
    <p:extLst>
      <p:ext uri="{BB962C8B-B14F-4D97-AF65-F5344CB8AC3E}">
        <p14:creationId xmlns:p14="http://schemas.microsoft.com/office/powerpoint/2010/main" val="4082228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9EF05-B4C3-B15D-82B1-57E868A5195E}"/>
              </a:ext>
            </a:extLst>
          </p:cNvPr>
          <p:cNvSpPr>
            <a:spLocks noGrp="1"/>
          </p:cNvSpPr>
          <p:nvPr>
            <p:ph type="title"/>
          </p:nvPr>
        </p:nvSpPr>
        <p:spPr/>
        <p:txBody>
          <a:bodyPr/>
          <a:lstStyle/>
          <a:p>
            <a:r>
              <a:rPr lang="en-IN" dirty="0">
                <a:latin typeface="Bahnschrift SemiCondensed" panose="020B0502040204020203" pitchFamily="34" charset="0"/>
              </a:rPr>
              <a:t>                           Introduction</a:t>
            </a:r>
          </a:p>
        </p:txBody>
      </p:sp>
      <p:pic>
        <p:nvPicPr>
          <p:cNvPr id="5" name="Content Placeholder 4">
            <a:extLst>
              <a:ext uri="{FF2B5EF4-FFF2-40B4-BE49-F238E27FC236}">
                <a16:creationId xmlns:a16="http://schemas.microsoft.com/office/drawing/2014/main" id="{C289246C-7B84-EC20-8651-6556286D524A}"/>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0" y="0"/>
            <a:ext cx="2174600" cy="2136179"/>
          </a:xfrm>
        </p:spPr>
      </p:pic>
      <p:sp>
        <p:nvSpPr>
          <p:cNvPr id="6" name="TextBox 5">
            <a:extLst>
              <a:ext uri="{FF2B5EF4-FFF2-40B4-BE49-F238E27FC236}">
                <a16:creationId xmlns:a16="http://schemas.microsoft.com/office/drawing/2014/main" id="{9F058C36-32A2-8CFC-41F6-474EE103BC1B}"/>
              </a:ext>
            </a:extLst>
          </p:cNvPr>
          <p:cNvSpPr txBox="1"/>
          <p:nvPr/>
        </p:nvSpPr>
        <p:spPr>
          <a:xfrm>
            <a:off x="1087300" y="2228671"/>
            <a:ext cx="9893776" cy="1200329"/>
          </a:xfrm>
          <a:prstGeom prst="rect">
            <a:avLst/>
          </a:prstGeom>
          <a:noFill/>
        </p:spPr>
        <p:txBody>
          <a:bodyPr wrap="square" rtlCol="0">
            <a:spAutoFit/>
          </a:bodyPr>
          <a:lstStyle/>
          <a:p>
            <a:pPr marL="285750" indent="-285750" algn="l">
              <a:buFont typeface="Arial" panose="020B0604020202020204" pitchFamily="34" charset="0"/>
              <a:buChar char="•"/>
            </a:pPr>
            <a:r>
              <a:rPr lang="en-US" i="0" dirty="0" err="1">
                <a:solidFill>
                  <a:srgbClr val="0D0D0D"/>
                </a:solidFill>
                <a:effectLst/>
                <a:latin typeface="Bahnschrift SemiCondensed" panose="020B0502040204020203" pitchFamily="34" charset="0"/>
              </a:rPr>
              <a:t>AtliQ</a:t>
            </a:r>
            <a:r>
              <a:rPr lang="en-US" i="0" dirty="0">
                <a:solidFill>
                  <a:srgbClr val="0D0D0D"/>
                </a:solidFill>
                <a:effectLst/>
                <a:latin typeface="Bahnschrift SemiCondensed" panose="020B0502040204020203" pitchFamily="34" charset="0"/>
              </a:rPr>
              <a:t> Mart is a retail giant operating over 50 supermarkets across the southern region of India.</a:t>
            </a:r>
          </a:p>
          <a:p>
            <a:pPr marL="285750" indent="-285750" algn="l">
              <a:buFont typeface="Arial" panose="020B0604020202020204" pitchFamily="34" charset="0"/>
              <a:buChar char="•"/>
            </a:pPr>
            <a:endParaRPr lang="en-US" i="0" dirty="0">
              <a:solidFill>
                <a:srgbClr val="0D0D0D"/>
              </a:solidFill>
              <a:effectLst/>
              <a:latin typeface="Bahnschrift SemiCondensed" panose="020B0502040204020203" pitchFamily="34" charset="0"/>
            </a:endParaRPr>
          </a:p>
          <a:p>
            <a:pPr marL="285750" indent="-285750" algn="l">
              <a:buFont typeface="Arial" panose="020B0604020202020204" pitchFamily="34" charset="0"/>
              <a:buChar char="•"/>
            </a:pPr>
            <a:r>
              <a:rPr lang="en-US" i="0" dirty="0" err="1">
                <a:solidFill>
                  <a:srgbClr val="0D0D0D"/>
                </a:solidFill>
                <a:effectLst/>
                <a:latin typeface="Bahnschrift SemiCondensed" panose="020B0502040204020203" pitchFamily="34" charset="0"/>
              </a:rPr>
              <a:t>AtliQ</a:t>
            </a:r>
            <a:r>
              <a:rPr lang="en-US" i="0" dirty="0">
                <a:solidFill>
                  <a:srgbClr val="0D0D0D"/>
                </a:solidFill>
                <a:effectLst/>
                <a:latin typeface="Bahnschrift SemiCondensed" panose="020B0502040204020203" pitchFamily="34" charset="0"/>
              </a:rPr>
              <a:t> Mart conducted extensive promotional campaigns during Diwali 2023 and Sankranti 2024 across all its stores</a:t>
            </a:r>
            <a:r>
              <a:rPr lang="en-US" i="0" dirty="0">
                <a:solidFill>
                  <a:srgbClr val="0D0D0D"/>
                </a:solidFill>
                <a:effectLst/>
                <a:latin typeface="Söhne"/>
              </a:rPr>
              <a:t>.</a:t>
            </a:r>
          </a:p>
        </p:txBody>
      </p:sp>
      <p:graphicFrame>
        <p:nvGraphicFramePr>
          <p:cNvPr id="3" name="Diagram 2">
            <a:extLst>
              <a:ext uri="{FF2B5EF4-FFF2-40B4-BE49-F238E27FC236}">
                <a16:creationId xmlns:a16="http://schemas.microsoft.com/office/drawing/2014/main" id="{877654D1-A7C7-57B0-4337-A46605354FA5}"/>
              </a:ext>
            </a:extLst>
          </p:cNvPr>
          <p:cNvGraphicFramePr/>
          <p:nvPr>
            <p:extLst>
              <p:ext uri="{D42A27DB-BD31-4B8C-83A1-F6EECF244321}">
                <p14:modId xmlns:p14="http://schemas.microsoft.com/office/powerpoint/2010/main" val="3322339589"/>
              </p:ext>
            </p:extLst>
          </p:nvPr>
        </p:nvGraphicFramePr>
        <p:xfrm>
          <a:off x="2348088" y="3800764"/>
          <a:ext cx="7947378" cy="222108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4" name="Audio 3">
            <a:hlinkClick r:id="" action="ppaction://media"/>
            <a:extLst>
              <a:ext uri="{FF2B5EF4-FFF2-40B4-BE49-F238E27FC236}">
                <a16:creationId xmlns:a16="http://schemas.microsoft.com/office/drawing/2014/main" id="{498C2320-1450-2344-C909-FE8F8419381E}"/>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238239310"/>
      </p:ext>
    </p:extLst>
  </p:cSld>
  <p:clrMapOvr>
    <a:masterClrMapping/>
  </p:clrMapOvr>
  <mc:AlternateContent xmlns:mc="http://schemas.openxmlformats.org/markup-compatibility/2006" xmlns:p14="http://schemas.microsoft.com/office/powerpoint/2010/main">
    <mc:Choice Requires="p14">
      <p:transition spd="slow" p14:dur="2000" advTm="3342"/>
    </mc:Choice>
    <mc:Fallback xmlns="">
      <p:transition spd="slow" advTm="33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410A60-03E7-3FCC-A38B-71BE810974E9}"/>
              </a:ext>
            </a:extLst>
          </p:cNvPr>
          <p:cNvSpPr txBox="1"/>
          <p:nvPr/>
        </p:nvSpPr>
        <p:spPr>
          <a:xfrm>
            <a:off x="5423647" y="2259105"/>
            <a:ext cx="1595309" cy="523220"/>
          </a:xfrm>
          <a:prstGeom prst="rect">
            <a:avLst/>
          </a:prstGeom>
          <a:noFill/>
        </p:spPr>
        <p:txBody>
          <a:bodyPr wrap="none" rtlCol="0">
            <a:spAutoFit/>
          </a:bodyPr>
          <a:lstStyle/>
          <a:p>
            <a:r>
              <a:rPr lang="en-IN" sz="2800" b="1" dirty="0">
                <a:latin typeface="Bahnschrift SemiCondensed" panose="020B0502040204020203" pitchFamily="34" charset="0"/>
              </a:rPr>
              <a:t>Thank you</a:t>
            </a:r>
          </a:p>
        </p:txBody>
      </p:sp>
    </p:spTree>
    <p:extLst>
      <p:ext uri="{BB962C8B-B14F-4D97-AF65-F5344CB8AC3E}">
        <p14:creationId xmlns:p14="http://schemas.microsoft.com/office/powerpoint/2010/main" val="2963586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B3DDE4-03A2-C7C1-4645-A47AA43573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3E0361-3254-47D1-2B12-36ED1ED9849B}"/>
              </a:ext>
            </a:extLst>
          </p:cNvPr>
          <p:cNvSpPr>
            <a:spLocks noGrp="1"/>
          </p:cNvSpPr>
          <p:nvPr>
            <p:ph type="title"/>
          </p:nvPr>
        </p:nvSpPr>
        <p:spPr>
          <a:xfrm>
            <a:off x="2348752" y="286603"/>
            <a:ext cx="8806927" cy="1450757"/>
          </a:xfrm>
        </p:spPr>
        <p:txBody>
          <a:bodyPr/>
          <a:lstStyle/>
          <a:p>
            <a:r>
              <a:rPr lang="en-IN" dirty="0">
                <a:latin typeface="Bahnschrift SemiCondensed" panose="020B0502040204020203" pitchFamily="34" charset="0"/>
              </a:rPr>
              <a:t>              Project Objective</a:t>
            </a:r>
          </a:p>
        </p:txBody>
      </p:sp>
      <p:pic>
        <p:nvPicPr>
          <p:cNvPr id="5" name="Content Placeholder 4">
            <a:extLst>
              <a:ext uri="{FF2B5EF4-FFF2-40B4-BE49-F238E27FC236}">
                <a16:creationId xmlns:a16="http://schemas.microsoft.com/office/drawing/2014/main" id="{09692AFB-79AA-FE9D-2956-CB048675FD70}"/>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50979" y="-83003"/>
            <a:ext cx="2174600" cy="2136179"/>
          </a:xfrm>
        </p:spPr>
      </p:pic>
      <p:sp>
        <p:nvSpPr>
          <p:cNvPr id="4" name="TextBox 3">
            <a:extLst>
              <a:ext uri="{FF2B5EF4-FFF2-40B4-BE49-F238E27FC236}">
                <a16:creationId xmlns:a16="http://schemas.microsoft.com/office/drawing/2014/main" id="{AA1E9B18-25B0-85E5-970A-E3ACF035A274}"/>
              </a:ext>
            </a:extLst>
          </p:cNvPr>
          <p:cNvSpPr txBox="1"/>
          <p:nvPr/>
        </p:nvSpPr>
        <p:spPr>
          <a:xfrm>
            <a:off x="1597890" y="2650989"/>
            <a:ext cx="9557789" cy="830997"/>
          </a:xfrm>
          <a:prstGeom prst="rect">
            <a:avLst/>
          </a:prstGeom>
          <a:noFill/>
        </p:spPr>
        <p:txBody>
          <a:bodyPr wrap="square">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i="0" u="none" strike="noStrike" cap="none" normalizeH="0" baseline="0" dirty="0">
                <a:ln>
                  <a:noFill/>
                </a:ln>
                <a:solidFill>
                  <a:srgbClr val="000000"/>
                </a:solidFill>
                <a:effectLst/>
                <a:latin typeface="Bahnschrift SemiBold SemiConden" panose="020B0502040204020203" pitchFamily="34" charset="0"/>
              </a:rPr>
              <a:t>To gain a deeper understanding of how effective our promotions have been, enabling us to make informed decisions for our future promotional campaigns</a:t>
            </a:r>
            <a:r>
              <a:rPr kumimoji="0" lang="en-US" altLang="en-US" sz="2800" b="0" i="0" u="none" strike="noStrike" cap="none" normalizeH="0" baseline="0" dirty="0">
                <a:ln>
                  <a:noFill/>
                </a:ln>
                <a:solidFill>
                  <a:srgbClr val="000000"/>
                </a:solidFill>
                <a:effectLst/>
                <a:latin typeface="Bahnschrift SemiBold SemiConden" panose="020B0502040204020203" pitchFamily="34" charset="0"/>
              </a:rPr>
              <a:t>.</a:t>
            </a:r>
          </a:p>
        </p:txBody>
      </p:sp>
      <p:sp>
        <p:nvSpPr>
          <p:cNvPr id="9" name="Rectangle 5">
            <a:extLst>
              <a:ext uri="{FF2B5EF4-FFF2-40B4-BE49-F238E27FC236}">
                <a16:creationId xmlns:a16="http://schemas.microsoft.com/office/drawing/2014/main" id="{C232E1A3-1A7B-40F4-E420-73F8E4093695}"/>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6">
            <a:extLst>
              <a:ext uri="{FF2B5EF4-FFF2-40B4-BE49-F238E27FC236}">
                <a16:creationId xmlns:a16="http://schemas.microsoft.com/office/drawing/2014/main" id="{6E35ACE5-EC7A-7A95-CC5F-C1260D97E444}"/>
              </a:ext>
            </a:extLst>
          </p:cNvPr>
          <p:cNvSpPr>
            <a:spLocks noChangeArrowheads="1"/>
          </p:cNvSpPr>
          <p:nvPr/>
        </p:nvSpPr>
        <p:spPr bwMode="auto">
          <a:xfrm>
            <a:off x="0" y="0"/>
            <a:ext cx="43053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Audio 2">
            <a:hlinkClick r:id="" action="ppaction://media"/>
            <a:extLst>
              <a:ext uri="{FF2B5EF4-FFF2-40B4-BE49-F238E27FC236}">
                <a16:creationId xmlns:a16="http://schemas.microsoft.com/office/drawing/2014/main" id="{43317B60-7B91-2B16-BB02-B3F9E57674A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08458420"/>
      </p:ext>
    </p:extLst>
  </p:cSld>
  <p:clrMapOvr>
    <a:masterClrMapping/>
  </p:clrMapOvr>
  <mc:AlternateContent xmlns:mc="http://schemas.openxmlformats.org/markup-compatibility/2006" xmlns:p14="http://schemas.microsoft.com/office/powerpoint/2010/main">
    <mc:Choice Requires="p14">
      <p:transition spd="slow" p14:dur="2000" advTm="9007"/>
    </mc:Choice>
    <mc:Fallback xmlns="">
      <p:transition spd="slow" advTm="90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ADD0A-197D-B227-9531-D7418667BD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CAD8A6-70E9-C870-8881-05339678A3EE}"/>
              </a:ext>
            </a:extLst>
          </p:cNvPr>
          <p:cNvSpPr>
            <a:spLocks noGrp="1"/>
          </p:cNvSpPr>
          <p:nvPr>
            <p:ph type="title"/>
          </p:nvPr>
        </p:nvSpPr>
        <p:spPr>
          <a:xfrm>
            <a:off x="2348752" y="286603"/>
            <a:ext cx="8806927" cy="1450757"/>
          </a:xfrm>
        </p:spPr>
        <p:txBody>
          <a:bodyPr/>
          <a:lstStyle/>
          <a:p>
            <a:r>
              <a:rPr lang="en-IN" dirty="0">
                <a:latin typeface="Bahnschrift SemiCondensed" panose="020B0502040204020203" pitchFamily="34" charset="0"/>
              </a:rPr>
              <a:t>              Dataset</a:t>
            </a:r>
          </a:p>
        </p:txBody>
      </p:sp>
      <p:pic>
        <p:nvPicPr>
          <p:cNvPr id="5" name="Content Placeholder 4">
            <a:extLst>
              <a:ext uri="{FF2B5EF4-FFF2-40B4-BE49-F238E27FC236}">
                <a16:creationId xmlns:a16="http://schemas.microsoft.com/office/drawing/2014/main" id="{68A6791F-7408-FCCF-24A2-D440B048797D}"/>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50979" y="-83003"/>
            <a:ext cx="2174600" cy="2136179"/>
          </a:xfrm>
        </p:spPr>
      </p:pic>
      <p:sp>
        <p:nvSpPr>
          <p:cNvPr id="4" name="TextBox 3">
            <a:extLst>
              <a:ext uri="{FF2B5EF4-FFF2-40B4-BE49-F238E27FC236}">
                <a16:creationId xmlns:a16="http://schemas.microsoft.com/office/drawing/2014/main" id="{04631171-978D-827D-DA2F-65C2BDBBE991}"/>
              </a:ext>
            </a:extLst>
          </p:cNvPr>
          <p:cNvSpPr txBox="1"/>
          <p:nvPr/>
        </p:nvSpPr>
        <p:spPr>
          <a:xfrm>
            <a:off x="1117601" y="2053176"/>
            <a:ext cx="8040254" cy="2771400"/>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b="0" i="0" dirty="0">
                <a:solidFill>
                  <a:srgbClr val="0D0D0D"/>
                </a:solidFill>
                <a:effectLst/>
                <a:latin typeface="Bahnschrift SemiCondensed" panose="020B0502040204020203" pitchFamily="34" charset="0"/>
              </a:rPr>
              <a:t>Dataset includes 4 csv files:</a:t>
            </a:r>
          </a:p>
          <a:p>
            <a:pPr>
              <a:lnSpc>
                <a:spcPct val="200000"/>
              </a:lnSpc>
            </a:pPr>
            <a:r>
              <a:rPr lang="en-US" dirty="0">
                <a:latin typeface="Bahnschrift SemiCondensed" panose="020B0502040204020203" pitchFamily="34" charset="0"/>
              </a:rPr>
              <a:t>1. </a:t>
            </a:r>
            <a:r>
              <a:rPr lang="en-US" dirty="0" err="1">
                <a:latin typeface="Bahnschrift SemiCondensed" panose="020B0502040204020203" pitchFamily="34" charset="0"/>
              </a:rPr>
              <a:t>dim_campaigns</a:t>
            </a:r>
            <a:endParaRPr lang="en-US" dirty="0">
              <a:latin typeface="Bahnschrift SemiCondensed" panose="020B0502040204020203" pitchFamily="34" charset="0"/>
            </a:endParaRPr>
          </a:p>
          <a:p>
            <a:pPr>
              <a:lnSpc>
                <a:spcPct val="200000"/>
              </a:lnSpc>
            </a:pPr>
            <a:r>
              <a:rPr lang="en-US" dirty="0">
                <a:latin typeface="Bahnschrift SemiCondensed" panose="020B0502040204020203" pitchFamily="34" charset="0"/>
              </a:rPr>
              <a:t>2. </a:t>
            </a:r>
            <a:r>
              <a:rPr lang="en-US" dirty="0" err="1">
                <a:latin typeface="Bahnschrift SemiCondensed" panose="020B0502040204020203" pitchFamily="34" charset="0"/>
              </a:rPr>
              <a:t>dim_products</a:t>
            </a:r>
            <a:endParaRPr lang="en-US" dirty="0">
              <a:latin typeface="Bahnschrift SemiCondensed" panose="020B0502040204020203" pitchFamily="34" charset="0"/>
            </a:endParaRPr>
          </a:p>
          <a:p>
            <a:pPr>
              <a:lnSpc>
                <a:spcPct val="200000"/>
              </a:lnSpc>
            </a:pPr>
            <a:r>
              <a:rPr lang="en-US" dirty="0">
                <a:latin typeface="Bahnschrift SemiCondensed" panose="020B0502040204020203" pitchFamily="34" charset="0"/>
              </a:rPr>
              <a:t>3. </a:t>
            </a:r>
            <a:r>
              <a:rPr lang="en-US" dirty="0" err="1">
                <a:latin typeface="Bahnschrift SemiCondensed" panose="020B0502040204020203" pitchFamily="34" charset="0"/>
              </a:rPr>
              <a:t>dim_stores</a:t>
            </a:r>
            <a:endParaRPr lang="en-US" dirty="0">
              <a:latin typeface="Bahnschrift SemiCondensed" panose="020B0502040204020203" pitchFamily="34" charset="0"/>
            </a:endParaRPr>
          </a:p>
          <a:p>
            <a:pPr>
              <a:lnSpc>
                <a:spcPct val="200000"/>
              </a:lnSpc>
            </a:pPr>
            <a:r>
              <a:rPr lang="en-US" dirty="0">
                <a:latin typeface="Bahnschrift SemiCondensed" panose="020B0502040204020203" pitchFamily="34" charset="0"/>
              </a:rPr>
              <a:t>4. </a:t>
            </a:r>
            <a:r>
              <a:rPr lang="en-US" dirty="0" err="1">
                <a:latin typeface="Bahnschrift SemiCondensed" panose="020B0502040204020203" pitchFamily="34" charset="0"/>
              </a:rPr>
              <a:t>fact_events</a:t>
            </a:r>
            <a:endParaRPr lang="en-IN" dirty="0">
              <a:latin typeface="Bahnschrift SemiCondensed" panose="020B0502040204020203" pitchFamily="34" charset="0"/>
            </a:endParaRPr>
          </a:p>
        </p:txBody>
      </p:sp>
      <p:pic>
        <p:nvPicPr>
          <p:cNvPr id="6" name="Picture 5">
            <a:extLst>
              <a:ext uri="{FF2B5EF4-FFF2-40B4-BE49-F238E27FC236}">
                <a16:creationId xmlns:a16="http://schemas.microsoft.com/office/drawing/2014/main" id="{50C1C525-3CFE-AD0A-499C-35ECDB9F4533}"/>
              </a:ext>
            </a:extLst>
          </p:cNvPr>
          <p:cNvPicPr>
            <a:picLocks noChangeAspect="1"/>
          </p:cNvPicPr>
          <p:nvPr/>
        </p:nvPicPr>
        <p:blipFill>
          <a:blip r:embed="rId6"/>
          <a:stretch>
            <a:fillRect/>
          </a:stretch>
        </p:blipFill>
        <p:spPr>
          <a:xfrm>
            <a:off x="4764116" y="2053176"/>
            <a:ext cx="6391563" cy="4164747"/>
          </a:xfrm>
          <a:prstGeom prst="rect">
            <a:avLst/>
          </a:prstGeom>
        </p:spPr>
      </p:pic>
      <p:pic>
        <p:nvPicPr>
          <p:cNvPr id="3" name="Audio 2">
            <a:hlinkClick r:id="" action="ppaction://media"/>
            <a:extLst>
              <a:ext uri="{FF2B5EF4-FFF2-40B4-BE49-F238E27FC236}">
                <a16:creationId xmlns:a16="http://schemas.microsoft.com/office/drawing/2014/main" id="{53C1141F-444D-6184-73E1-97737A40052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266103490"/>
      </p:ext>
    </p:extLst>
  </p:cSld>
  <p:clrMapOvr>
    <a:masterClrMapping/>
  </p:clrMapOvr>
  <mc:AlternateContent xmlns:mc="http://schemas.openxmlformats.org/markup-compatibility/2006" xmlns:p14="http://schemas.microsoft.com/office/powerpoint/2010/main">
    <mc:Choice Requires="p14">
      <p:transition spd="slow" p14:dur="2000" advTm="5524"/>
    </mc:Choice>
    <mc:Fallback xmlns="">
      <p:transition spd="slow" advTm="55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C4F2E31-9DFE-5A18-D1D9-64A5E3FB62FF}"/>
              </a:ext>
            </a:extLst>
          </p:cNvPr>
          <p:cNvPicPr>
            <a:picLocks noChangeAspect="1"/>
          </p:cNvPicPr>
          <p:nvPr/>
        </p:nvPicPr>
        <p:blipFill>
          <a:blip r:embed="rId3"/>
          <a:stretch>
            <a:fillRect/>
          </a:stretch>
        </p:blipFill>
        <p:spPr>
          <a:xfrm>
            <a:off x="343796" y="2042776"/>
            <a:ext cx="7449212" cy="3968007"/>
          </a:xfrm>
          <a:prstGeom prst="rect">
            <a:avLst/>
          </a:prstGeom>
        </p:spPr>
      </p:pic>
      <p:pic>
        <p:nvPicPr>
          <p:cNvPr id="11" name="Picture 10">
            <a:extLst>
              <a:ext uri="{FF2B5EF4-FFF2-40B4-BE49-F238E27FC236}">
                <a16:creationId xmlns:a16="http://schemas.microsoft.com/office/drawing/2014/main" id="{676377EF-F469-51D3-8CA4-F094630BB21B}"/>
              </a:ext>
            </a:extLst>
          </p:cNvPr>
          <p:cNvPicPr>
            <a:picLocks noChangeAspect="1"/>
          </p:cNvPicPr>
          <p:nvPr/>
        </p:nvPicPr>
        <p:blipFill>
          <a:blip r:embed="rId4"/>
          <a:stretch>
            <a:fillRect/>
          </a:stretch>
        </p:blipFill>
        <p:spPr>
          <a:xfrm>
            <a:off x="5144172" y="3666174"/>
            <a:ext cx="6600702" cy="954689"/>
          </a:xfrm>
          <a:prstGeom prst="rect">
            <a:avLst/>
          </a:prstGeom>
          <a:ln>
            <a:solidFill>
              <a:schemeClr val="tx1"/>
            </a:solidFill>
          </a:ln>
        </p:spPr>
      </p:pic>
      <p:pic>
        <p:nvPicPr>
          <p:cNvPr id="2" name="Content Placeholder 4">
            <a:extLst>
              <a:ext uri="{FF2B5EF4-FFF2-40B4-BE49-F238E27FC236}">
                <a16:creationId xmlns:a16="http://schemas.microsoft.com/office/drawing/2014/main" id="{BEB42C14-8D79-90D4-6A86-B29E05CF62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80" y="1"/>
            <a:ext cx="1861693" cy="1828800"/>
          </a:xfrm>
          <a:prstGeom prst="rect">
            <a:avLst/>
          </a:prstGeom>
        </p:spPr>
      </p:pic>
      <p:sp>
        <p:nvSpPr>
          <p:cNvPr id="4" name="TextBox 3">
            <a:extLst>
              <a:ext uri="{FF2B5EF4-FFF2-40B4-BE49-F238E27FC236}">
                <a16:creationId xmlns:a16="http://schemas.microsoft.com/office/drawing/2014/main" id="{B08775BC-19C4-A045-CBFA-C5BDECAA0E59}"/>
              </a:ext>
            </a:extLst>
          </p:cNvPr>
          <p:cNvSpPr txBox="1"/>
          <p:nvPr/>
        </p:nvSpPr>
        <p:spPr>
          <a:xfrm>
            <a:off x="1871673" y="513594"/>
            <a:ext cx="9576256" cy="954107"/>
          </a:xfrm>
          <a:prstGeom prst="rect">
            <a:avLst/>
          </a:prstGeom>
          <a:noFill/>
        </p:spPr>
        <p:txBody>
          <a:bodyPr wrap="square">
            <a:spAutoFit/>
          </a:bodyPr>
          <a:lstStyle/>
          <a:p>
            <a:r>
              <a:rPr lang="en-IN" sz="2800" dirty="0">
                <a:latin typeface="Bahnschrift SemiCondensed" panose="020B0502040204020203" pitchFamily="34" charset="0"/>
              </a:rPr>
              <a:t>Provide a list of products with a base price greater than 500 and featured in promo type of 'BOGOF</a:t>
            </a:r>
            <a:r>
              <a:rPr lang="en-IN" sz="2800" dirty="0"/>
              <a:t>'</a:t>
            </a:r>
            <a:endParaRPr lang="en-IN" dirty="0"/>
          </a:p>
        </p:txBody>
      </p:sp>
    </p:spTree>
    <p:extLst>
      <p:ext uri="{BB962C8B-B14F-4D97-AF65-F5344CB8AC3E}">
        <p14:creationId xmlns:p14="http://schemas.microsoft.com/office/powerpoint/2010/main" val="3135901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D8FC4A-AF03-31E0-69CF-D8FA662EB51B}"/>
              </a:ext>
            </a:extLst>
          </p:cNvPr>
          <p:cNvPicPr>
            <a:picLocks noChangeAspect="1"/>
          </p:cNvPicPr>
          <p:nvPr/>
        </p:nvPicPr>
        <p:blipFill>
          <a:blip r:embed="rId3"/>
          <a:stretch>
            <a:fillRect/>
          </a:stretch>
        </p:blipFill>
        <p:spPr>
          <a:xfrm>
            <a:off x="1293013" y="2317466"/>
            <a:ext cx="8512278" cy="3101609"/>
          </a:xfrm>
          <a:prstGeom prst="rect">
            <a:avLst/>
          </a:prstGeom>
        </p:spPr>
      </p:pic>
      <p:pic>
        <p:nvPicPr>
          <p:cNvPr id="7" name="Picture 6">
            <a:extLst>
              <a:ext uri="{FF2B5EF4-FFF2-40B4-BE49-F238E27FC236}">
                <a16:creationId xmlns:a16="http://schemas.microsoft.com/office/drawing/2014/main" id="{50EDC3D6-6AAF-9893-66EF-89A84A5619F8}"/>
              </a:ext>
            </a:extLst>
          </p:cNvPr>
          <p:cNvPicPr>
            <a:picLocks noChangeAspect="1"/>
          </p:cNvPicPr>
          <p:nvPr/>
        </p:nvPicPr>
        <p:blipFill>
          <a:blip r:embed="rId4"/>
          <a:stretch>
            <a:fillRect/>
          </a:stretch>
        </p:blipFill>
        <p:spPr>
          <a:xfrm>
            <a:off x="6670405" y="3525321"/>
            <a:ext cx="2428439" cy="2771041"/>
          </a:xfrm>
          <a:prstGeom prst="rect">
            <a:avLst/>
          </a:prstGeom>
          <a:ln>
            <a:solidFill>
              <a:schemeClr val="tx1"/>
            </a:solidFill>
          </a:ln>
        </p:spPr>
      </p:pic>
      <p:pic>
        <p:nvPicPr>
          <p:cNvPr id="2" name="Content Placeholder 4">
            <a:extLst>
              <a:ext uri="{FF2B5EF4-FFF2-40B4-BE49-F238E27FC236}">
                <a16:creationId xmlns:a16="http://schemas.microsoft.com/office/drawing/2014/main" id="{512D0674-D2BD-C172-68A1-6E0F7B0EBE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521" y="62754"/>
            <a:ext cx="1861693" cy="1828800"/>
          </a:xfrm>
          <a:prstGeom prst="rect">
            <a:avLst/>
          </a:prstGeom>
        </p:spPr>
      </p:pic>
      <p:sp>
        <p:nvSpPr>
          <p:cNvPr id="3" name="TextBox 2">
            <a:extLst>
              <a:ext uri="{FF2B5EF4-FFF2-40B4-BE49-F238E27FC236}">
                <a16:creationId xmlns:a16="http://schemas.microsoft.com/office/drawing/2014/main" id="{953D0986-A73A-CFD2-CFBB-584D0A35C4A8}"/>
              </a:ext>
            </a:extLst>
          </p:cNvPr>
          <p:cNvSpPr txBox="1"/>
          <p:nvPr/>
        </p:nvSpPr>
        <p:spPr>
          <a:xfrm>
            <a:off x="1791966" y="352229"/>
            <a:ext cx="9576256" cy="1384995"/>
          </a:xfrm>
          <a:prstGeom prst="rect">
            <a:avLst/>
          </a:prstGeom>
          <a:noFill/>
        </p:spPr>
        <p:txBody>
          <a:bodyPr wrap="square">
            <a:spAutoFit/>
          </a:bodyPr>
          <a:lstStyle/>
          <a:p>
            <a:r>
              <a:rPr lang="en-US" sz="2800" dirty="0">
                <a:latin typeface="Bahnschrift SemiCondensed" panose="020B0502040204020203" pitchFamily="34" charset="0"/>
              </a:rPr>
              <a:t> How many number of stores in each city, results will be sorted in descending number of store counts allowing us to identify cities with highest store presence?</a:t>
            </a:r>
            <a:endParaRPr lang="en-IN" dirty="0"/>
          </a:p>
        </p:txBody>
      </p:sp>
    </p:spTree>
    <p:extLst>
      <p:ext uri="{BB962C8B-B14F-4D97-AF65-F5344CB8AC3E}">
        <p14:creationId xmlns:p14="http://schemas.microsoft.com/office/powerpoint/2010/main" val="2552336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530E57F-9F92-3840-C388-EF432ED3E90F}"/>
              </a:ext>
            </a:extLst>
          </p:cNvPr>
          <p:cNvPicPr>
            <a:picLocks noChangeAspect="1"/>
          </p:cNvPicPr>
          <p:nvPr/>
        </p:nvPicPr>
        <p:blipFill>
          <a:blip r:embed="rId3"/>
          <a:stretch>
            <a:fillRect/>
          </a:stretch>
        </p:blipFill>
        <p:spPr>
          <a:xfrm>
            <a:off x="5271772" y="1868931"/>
            <a:ext cx="6373381" cy="3131267"/>
          </a:xfrm>
          <a:prstGeom prst="rect">
            <a:avLst/>
          </a:prstGeom>
        </p:spPr>
      </p:pic>
      <p:pic>
        <p:nvPicPr>
          <p:cNvPr id="9" name="Picture 8">
            <a:extLst>
              <a:ext uri="{FF2B5EF4-FFF2-40B4-BE49-F238E27FC236}">
                <a16:creationId xmlns:a16="http://schemas.microsoft.com/office/drawing/2014/main" id="{E227005E-9625-A498-1245-14F9B8C09AD5}"/>
              </a:ext>
            </a:extLst>
          </p:cNvPr>
          <p:cNvPicPr>
            <a:picLocks noChangeAspect="1"/>
          </p:cNvPicPr>
          <p:nvPr/>
        </p:nvPicPr>
        <p:blipFill>
          <a:blip r:embed="rId4"/>
          <a:stretch>
            <a:fillRect/>
          </a:stretch>
        </p:blipFill>
        <p:spPr>
          <a:xfrm>
            <a:off x="6670393" y="4777979"/>
            <a:ext cx="5152520" cy="1340612"/>
          </a:xfrm>
          <a:prstGeom prst="rect">
            <a:avLst/>
          </a:prstGeom>
          <a:ln>
            <a:solidFill>
              <a:schemeClr val="tx1"/>
            </a:solidFill>
          </a:ln>
        </p:spPr>
      </p:pic>
      <p:pic>
        <p:nvPicPr>
          <p:cNvPr id="2" name="Content Placeholder 4">
            <a:extLst>
              <a:ext uri="{FF2B5EF4-FFF2-40B4-BE49-F238E27FC236}">
                <a16:creationId xmlns:a16="http://schemas.microsoft.com/office/drawing/2014/main" id="{9EF0195D-5794-E4CA-F8EB-91D89CE204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753" y="0"/>
            <a:ext cx="1861693" cy="1828800"/>
          </a:xfrm>
          <a:prstGeom prst="rect">
            <a:avLst/>
          </a:prstGeom>
        </p:spPr>
      </p:pic>
      <p:cxnSp>
        <p:nvCxnSpPr>
          <p:cNvPr id="4" name="Straight Connector 3">
            <a:extLst>
              <a:ext uri="{FF2B5EF4-FFF2-40B4-BE49-F238E27FC236}">
                <a16:creationId xmlns:a16="http://schemas.microsoft.com/office/drawing/2014/main" id="{A74F9987-0A79-384F-59EC-61E5B40BEFAC}"/>
              </a:ext>
            </a:extLst>
          </p:cNvPr>
          <p:cNvCxnSpPr/>
          <p:nvPr/>
        </p:nvCxnSpPr>
        <p:spPr>
          <a:xfrm>
            <a:off x="1495623" y="1748118"/>
            <a:ext cx="92007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D74460F-DBEC-4B2B-18B6-A8776C5A8DD3}"/>
              </a:ext>
            </a:extLst>
          </p:cNvPr>
          <p:cNvSpPr txBox="1"/>
          <p:nvPr/>
        </p:nvSpPr>
        <p:spPr>
          <a:xfrm>
            <a:off x="1791966" y="352229"/>
            <a:ext cx="9576256" cy="954107"/>
          </a:xfrm>
          <a:prstGeom prst="rect">
            <a:avLst/>
          </a:prstGeom>
          <a:noFill/>
        </p:spPr>
        <p:txBody>
          <a:bodyPr wrap="square">
            <a:spAutoFit/>
          </a:bodyPr>
          <a:lstStyle/>
          <a:p>
            <a:r>
              <a:rPr lang="en-US" sz="2800" dirty="0">
                <a:latin typeface="Bahnschrift SemiCondensed" panose="020B0502040204020203" pitchFamily="34" charset="0"/>
              </a:rPr>
              <a:t>Create a report that displays each campaign with total revenue before and after promotion (expressed in millions)</a:t>
            </a:r>
            <a:endParaRPr lang="en-IN" dirty="0"/>
          </a:p>
        </p:txBody>
      </p:sp>
      <p:pic>
        <p:nvPicPr>
          <p:cNvPr id="10" name="Picture 9">
            <a:extLst>
              <a:ext uri="{FF2B5EF4-FFF2-40B4-BE49-F238E27FC236}">
                <a16:creationId xmlns:a16="http://schemas.microsoft.com/office/drawing/2014/main" id="{8002C155-6FDC-F190-F1A7-D86B5733E57F}"/>
              </a:ext>
            </a:extLst>
          </p:cNvPr>
          <p:cNvPicPr>
            <a:picLocks noChangeAspect="1"/>
          </p:cNvPicPr>
          <p:nvPr/>
        </p:nvPicPr>
        <p:blipFill>
          <a:blip r:embed="rId6"/>
          <a:stretch>
            <a:fillRect/>
          </a:stretch>
        </p:blipFill>
        <p:spPr>
          <a:xfrm>
            <a:off x="62753" y="1695684"/>
            <a:ext cx="5035336" cy="2282871"/>
          </a:xfrm>
          <a:prstGeom prst="rect">
            <a:avLst/>
          </a:prstGeom>
        </p:spPr>
      </p:pic>
      <p:pic>
        <p:nvPicPr>
          <p:cNvPr id="12" name="Picture 11">
            <a:extLst>
              <a:ext uri="{FF2B5EF4-FFF2-40B4-BE49-F238E27FC236}">
                <a16:creationId xmlns:a16="http://schemas.microsoft.com/office/drawing/2014/main" id="{BEC8ABAB-4557-3AFA-4D6E-AEF6F07D7C82}"/>
              </a:ext>
            </a:extLst>
          </p:cNvPr>
          <p:cNvPicPr>
            <a:picLocks noChangeAspect="1"/>
          </p:cNvPicPr>
          <p:nvPr/>
        </p:nvPicPr>
        <p:blipFill>
          <a:blip r:embed="rId7"/>
          <a:stretch>
            <a:fillRect/>
          </a:stretch>
        </p:blipFill>
        <p:spPr>
          <a:xfrm>
            <a:off x="804000" y="3813258"/>
            <a:ext cx="4294089" cy="2318083"/>
          </a:xfrm>
          <a:prstGeom prst="rect">
            <a:avLst/>
          </a:prstGeom>
        </p:spPr>
      </p:pic>
      <p:sp>
        <p:nvSpPr>
          <p:cNvPr id="13" name="Arrow: Down 12">
            <a:extLst>
              <a:ext uri="{FF2B5EF4-FFF2-40B4-BE49-F238E27FC236}">
                <a16:creationId xmlns:a16="http://schemas.microsoft.com/office/drawing/2014/main" id="{007F3D84-5925-F47D-A852-8833830635E7}"/>
              </a:ext>
            </a:extLst>
          </p:cNvPr>
          <p:cNvSpPr/>
          <p:nvPr/>
        </p:nvSpPr>
        <p:spPr>
          <a:xfrm>
            <a:off x="3823613" y="3692154"/>
            <a:ext cx="242047" cy="464733"/>
          </a:xfrm>
          <a:prstGeom prst="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4" name="Arrow: Down 13">
            <a:extLst>
              <a:ext uri="{FF2B5EF4-FFF2-40B4-BE49-F238E27FC236}">
                <a16:creationId xmlns:a16="http://schemas.microsoft.com/office/drawing/2014/main" id="{69219F7D-D500-0A48-B157-ED00F95C3659}"/>
              </a:ext>
            </a:extLst>
          </p:cNvPr>
          <p:cNvSpPr/>
          <p:nvPr/>
        </p:nvSpPr>
        <p:spPr>
          <a:xfrm rot="16200000">
            <a:off x="5063907" y="4545613"/>
            <a:ext cx="242047" cy="464733"/>
          </a:xfrm>
          <a:prstGeom prst="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83862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95B555-CE5D-38C4-0A0C-89BA2146E8DF}"/>
              </a:ext>
            </a:extLst>
          </p:cNvPr>
          <p:cNvPicPr>
            <a:picLocks noChangeAspect="1"/>
          </p:cNvPicPr>
          <p:nvPr/>
        </p:nvPicPr>
        <p:blipFill>
          <a:blip r:embed="rId3"/>
          <a:stretch>
            <a:fillRect/>
          </a:stretch>
        </p:blipFill>
        <p:spPr>
          <a:xfrm>
            <a:off x="5965575" y="1705805"/>
            <a:ext cx="6027717" cy="4550860"/>
          </a:xfrm>
          <a:prstGeom prst="rect">
            <a:avLst/>
          </a:prstGeom>
        </p:spPr>
      </p:pic>
      <p:pic>
        <p:nvPicPr>
          <p:cNvPr id="7" name="Picture 6">
            <a:extLst>
              <a:ext uri="{FF2B5EF4-FFF2-40B4-BE49-F238E27FC236}">
                <a16:creationId xmlns:a16="http://schemas.microsoft.com/office/drawing/2014/main" id="{58757665-0EDD-C599-05C5-938E5A9AB04C}"/>
              </a:ext>
            </a:extLst>
          </p:cNvPr>
          <p:cNvPicPr>
            <a:picLocks noChangeAspect="1"/>
          </p:cNvPicPr>
          <p:nvPr/>
        </p:nvPicPr>
        <p:blipFill>
          <a:blip r:embed="rId4"/>
          <a:stretch>
            <a:fillRect/>
          </a:stretch>
        </p:blipFill>
        <p:spPr>
          <a:xfrm>
            <a:off x="2992635" y="4502440"/>
            <a:ext cx="2923708" cy="1754225"/>
          </a:xfrm>
          <a:prstGeom prst="rect">
            <a:avLst/>
          </a:prstGeom>
          <a:ln>
            <a:solidFill>
              <a:schemeClr val="tx1"/>
            </a:solidFill>
          </a:ln>
        </p:spPr>
      </p:pic>
      <p:pic>
        <p:nvPicPr>
          <p:cNvPr id="2" name="Content Placeholder 4">
            <a:extLst>
              <a:ext uri="{FF2B5EF4-FFF2-40B4-BE49-F238E27FC236}">
                <a16:creationId xmlns:a16="http://schemas.microsoft.com/office/drawing/2014/main" id="{45232409-D985-83DD-3F92-E106649C42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31" y="-67393"/>
            <a:ext cx="1861693" cy="1828800"/>
          </a:xfrm>
          <a:prstGeom prst="rect">
            <a:avLst/>
          </a:prstGeom>
        </p:spPr>
      </p:pic>
      <p:cxnSp>
        <p:nvCxnSpPr>
          <p:cNvPr id="3" name="Straight Connector 2">
            <a:extLst>
              <a:ext uri="{FF2B5EF4-FFF2-40B4-BE49-F238E27FC236}">
                <a16:creationId xmlns:a16="http://schemas.microsoft.com/office/drawing/2014/main" id="{00B1304F-5A92-C9C3-82ED-86076103608D}"/>
              </a:ext>
            </a:extLst>
          </p:cNvPr>
          <p:cNvCxnSpPr/>
          <p:nvPr/>
        </p:nvCxnSpPr>
        <p:spPr>
          <a:xfrm>
            <a:off x="1843762" y="1506070"/>
            <a:ext cx="92007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A119BD9-B21F-2993-BD56-24D02D5FE841}"/>
              </a:ext>
            </a:extLst>
          </p:cNvPr>
          <p:cNvSpPr txBox="1"/>
          <p:nvPr/>
        </p:nvSpPr>
        <p:spPr>
          <a:xfrm>
            <a:off x="1791966" y="352229"/>
            <a:ext cx="9576256" cy="954107"/>
          </a:xfrm>
          <a:prstGeom prst="rect">
            <a:avLst/>
          </a:prstGeom>
          <a:noFill/>
        </p:spPr>
        <p:txBody>
          <a:bodyPr wrap="square">
            <a:spAutoFit/>
          </a:bodyPr>
          <a:lstStyle/>
          <a:p>
            <a:r>
              <a:rPr lang="en-IN" sz="2800" dirty="0">
                <a:latin typeface="Bahnschrift SemiCondensed" panose="020B0502040204020203" pitchFamily="34" charset="0"/>
              </a:rPr>
              <a:t>Compute Incremental Sold Unit percentage for each category and rank them </a:t>
            </a:r>
          </a:p>
        </p:txBody>
      </p:sp>
      <p:pic>
        <p:nvPicPr>
          <p:cNvPr id="12" name="Picture 11">
            <a:extLst>
              <a:ext uri="{FF2B5EF4-FFF2-40B4-BE49-F238E27FC236}">
                <a16:creationId xmlns:a16="http://schemas.microsoft.com/office/drawing/2014/main" id="{196AE39C-731E-CD41-597B-E74B674083AF}"/>
              </a:ext>
            </a:extLst>
          </p:cNvPr>
          <p:cNvPicPr>
            <a:picLocks noChangeAspect="1"/>
          </p:cNvPicPr>
          <p:nvPr/>
        </p:nvPicPr>
        <p:blipFill>
          <a:blip r:embed="rId6"/>
          <a:stretch>
            <a:fillRect/>
          </a:stretch>
        </p:blipFill>
        <p:spPr>
          <a:xfrm>
            <a:off x="198708" y="1692661"/>
            <a:ext cx="5507858" cy="2610043"/>
          </a:xfrm>
          <a:prstGeom prst="rect">
            <a:avLst/>
          </a:prstGeom>
        </p:spPr>
      </p:pic>
      <p:sp>
        <p:nvSpPr>
          <p:cNvPr id="13" name="Arrow: Down 12">
            <a:extLst>
              <a:ext uri="{FF2B5EF4-FFF2-40B4-BE49-F238E27FC236}">
                <a16:creationId xmlns:a16="http://schemas.microsoft.com/office/drawing/2014/main" id="{C4AF1F38-CABA-B920-6DBC-8FA9A0112C12}"/>
              </a:ext>
            </a:extLst>
          </p:cNvPr>
          <p:cNvSpPr/>
          <p:nvPr/>
        </p:nvSpPr>
        <p:spPr>
          <a:xfrm rot="16200000">
            <a:off x="5795319" y="2955047"/>
            <a:ext cx="242047" cy="464733"/>
          </a:xfrm>
          <a:prstGeom prst="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61262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4">
            <a:extLst>
              <a:ext uri="{FF2B5EF4-FFF2-40B4-BE49-F238E27FC236}">
                <a16:creationId xmlns:a16="http://schemas.microsoft.com/office/drawing/2014/main" id="{58A757C2-6E24-535F-5CCB-14157F9246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49" y="0"/>
            <a:ext cx="1861693" cy="1828800"/>
          </a:xfrm>
          <a:prstGeom prst="rect">
            <a:avLst/>
          </a:prstGeom>
        </p:spPr>
      </p:pic>
      <p:cxnSp>
        <p:nvCxnSpPr>
          <p:cNvPr id="4" name="Straight Connector 3">
            <a:extLst>
              <a:ext uri="{FF2B5EF4-FFF2-40B4-BE49-F238E27FC236}">
                <a16:creationId xmlns:a16="http://schemas.microsoft.com/office/drawing/2014/main" id="{EEE13FA8-59F7-0DBB-3188-817B446650F0}"/>
              </a:ext>
            </a:extLst>
          </p:cNvPr>
          <p:cNvCxnSpPr>
            <a:cxnSpLocks/>
          </p:cNvCxnSpPr>
          <p:nvPr/>
        </p:nvCxnSpPr>
        <p:spPr>
          <a:xfrm>
            <a:off x="1326776" y="1577788"/>
            <a:ext cx="97816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0401712-DDAF-9E0E-29E1-05F44DD01042}"/>
              </a:ext>
            </a:extLst>
          </p:cNvPr>
          <p:cNvSpPr txBox="1"/>
          <p:nvPr/>
        </p:nvSpPr>
        <p:spPr>
          <a:xfrm>
            <a:off x="1855694" y="454598"/>
            <a:ext cx="8723784" cy="830997"/>
          </a:xfrm>
          <a:prstGeom prst="rect">
            <a:avLst/>
          </a:prstGeom>
          <a:noFill/>
        </p:spPr>
        <p:txBody>
          <a:bodyPr wrap="square">
            <a:spAutoFit/>
          </a:bodyPr>
          <a:lstStyle/>
          <a:p>
            <a:r>
              <a:rPr lang="en-IN" sz="2400" dirty="0">
                <a:latin typeface="Bahnschrift SemiCondensed" panose="020B0502040204020203" pitchFamily="34" charset="0"/>
              </a:rPr>
              <a:t>Top 5 products ranked by Incremental revenue percentage across all campaigns</a:t>
            </a:r>
          </a:p>
        </p:txBody>
      </p:sp>
      <p:pic>
        <p:nvPicPr>
          <p:cNvPr id="13" name="Picture 12">
            <a:extLst>
              <a:ext uri="{FF2B5EF4-FFF2-40B4-BE49-F238E27FC236}">
                <a16:creationId xmlns:a16="http://schemas.microsoft.com/office/drawing/2014/main" id="{62DDD241-E1E6-F81E-DEFF-5A6DDF5B3CC3}"/>
              </a:ext>
            </a:extLst>
          </p:cNvPr>
          <p:cNvPicPr>
            <a:picLocks noChangeAspect="1"/>
          </p:cNvPicPr>
          <p:nvPr/>
        </p:nvPicPr>
        <p:blipFill>
          <a:blip r:embed="rId4"/>
          <a:stretch>
            <a:fillRect/>
          </a:stretch>
        </p:blipFill>
        <p:spPr>
          <a:xfrm>
            <a:off x="-26952" y="1577788"/>
            <a:ext cx="7748397" cy="2555261"/>
          </a:xfrm>
          <a:prstGeom prst="rect">
            <a:avLst/>
          </a:prstGeom>
        </p:spPr>
      </p:pic>
      <p:pic>
        <p:nvPicPr>
          <p:cNvPr id="14" name="Picture 13">
            <a:extLst>
              <a:ext uri="{FF2B5EF4-FFF2-40B4-BE49-F238E27FC236}">
                <a16:creationId xmlns:a16="http://schemas.microsoft.com/office/drawing/2014/main" id="{ACA1D49B-6AFF-D5D0-101C-9D008028B5DC}"/>
              </a:ext>
            </a:extLst>
          </p:cNvPr>
          <p:cNvPicPr>
            <a:picLocks noChangeAspect="1"/>
          </p:cNvPicPr>
          <p:nvPr/>
        </p:nvPicPr>
        <p:blipFill>
          <a:blip r:embed="rId5"/>
          <a:stretch>
            <a:fillRect/>
          </a:stretch>
        </p:blipFill>
        <p:spPr>
          <a:xfrm>
            <a:off x="6096000" y="3211232"/>
            <a:ext cx="5754542" cy="2967852"/>
          </a:xfrm>
          <a:prstGeom prst="rect">
            <a:avLst/>
          </a:prstGeom>
        </p:spPr>
      </p:pic>
      <p:pic>
        <p:nvPicPr>
          <p:cNvPr id="15" name="Picture 14">
            <a:extLst>
              <a:ext uri="{FF2B5EF4-FFF2-40B4-BE49-F238E27FC236}">
                <a16:creationId xmlns:a16="http://schemas.microsoft.com/office/drawing/2014/main" id="{8E83112F-59D3-2582-A2A9-0792F16579AD}"/>
              </a:ext>
            </a:extLst>
          </p:cNvPr>
          <p:cNvPicPr>
            <a:picLocks noChangeAspect="1"/>
          </p:cNvPicPr>
          <p:nvPr/>
        </p:nvPicPr>
        <p:blipFill>
          <a:blip r:embed="rId6"/>
          <a:stretch>
            <a:fillRect/>
          </a:stretch>
        </p:blipFill>
        <p:spPr>
          <a:xfrm>
            <a:off x="67776" y="4425244"/>
            <a:ext cx="5527139" cy="1468431"/>
          </a:xfrm>
          <a:prstGeom prst="rect">
            <a:avLst/>
          </a:prstGeom>
          <a:ln>
            <a:solidFill>
              <a:schemeClr val="tx1"/>
            </a:solidFill>
          </a:ln>
        </p:spPr>
      </p:pic>
      <p:sp>
        <p:nvSpPr>
          <p:cNvPr id="16" name="Arrow: Down 15">
            <a:extLst>
              <a:ext uri="{FF2B5EF4-FFF2-40B4-BE49-F238E27FC236}">
                <a16:creationId xmlns:a16="http://schemas.microsoft.com/office/drawing/2014/main" id="{FF6B4071-CD3E-8662-BD63-04E7A4751A71}"/>
              </a:ext>
            </a:extLst>
          </p:cNvPr>
          <p:cNvSpPr/>
          <p:nvPr/>
        </p:nvSpPr>
        <p:spPr>
          <a:xfrm rot="16200000">
            <a:off x="5167790" y="3206639"/>
            <a:ext cx="242047" cy="464733"/>
          </a:xfrm>
          <a:prstGeom prst="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30088427"/>
      </p:ext>
    </p:extLst>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80AA9D2D-EE59-4148-A11E-A51EEE828B28}" vid="{AEAFD717-D3C8-4034-8F7E-D5220B0CCE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9DAD249-BF80-48EF-9AFB-36A11BCDC2CE}">
  <ds:schemaRefs>
    <ds:schemaRef ds:uri="http://schemas.microsoft.com/sharepoint/v3/contenttype/forms"/>
  </ds:schemaRefs>
</ds:datastoreItem>
</file>

<file path=customXml/itemProps2.xml><?xml version="1.0" encoding="utf-8"?>
<ds:datastoreItem xmlns:ds="http://schemas.openxmlformats.org/officeDocument/2006/customXml" ds:itemID="{6F4F4D41-822D-40F2-A7AC-E4E6CB36CA7A}">
  <ds:schemaRefs>
    <ds:schemaRef ds:uri="http://purl.org/dc/terms/"/>
    <ds:schemaRef ds:uri="230e9df3-be65-4c73-a93b-d1236ebd677e"/>
    <ds:schemaRef ds:uri="http://purl.org/dc/dcmitype/"/>
    <ds:schemaRef ds:uri="16c05727-aa75-4e4a-9b5f-8a80a1165891"/>
    <ds:schemaRef ds:uri="http://schemas.microsoft.com/office/infopath/2007/PartnerControls"/>
    <ds:schemaRef ds:uri="http://schemas.microsoft.com/office/2006/documentManagement/types"/>
    <ds:schemaRef ds:uri="http://schemas.microsoft.com/office/2006/metadata/properties"/>
    <ds:schemaRef ds:uri="71af3243-3dd4-4a8d-8c0d-dd76da1f02a5"/>
    <ds:schemaRef ds:uri="http://schemas.openxmlformats.org/package/2006/metadata/core-properties"/>
    <ds:schemaRef ds:uri="http://schemas.microsoft.com/sharepoint/v3"/>
    <ds:schemaRef ds:uri="http://www.w3.org/XML/1998/namespace"/>
    <ds:schemaRef ds:uri="http://purl.org/dc/elements/1.1/"/>
  </ds:schemaRefs>
</ds:datastoreItem>
</file>

<file path=customXml/itemProps3.xml><?xml version="1.0" encoding="utf-8"?>
<ds:datastoreItem xmlns:ds="http://schemas.openxmlformats.org/officeDocument/2006/customXml" ds:itemID="{C5A59D56-2157-4202-9D02-F44E447A2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{8FCE9419-487B-4295-8C28-42CDC3E21E19}tf56160789_win32</Template>
  <TotalTime>2299</TotalTime>
  <Words>970</Words>
  <Application>Microsoft Office PowerPoint</Application>
  <PresentationFormat>Widescreen</PresentationFormat>
  <Paragraphs>97</Paragraphs>
  <Slides>20</Slides>
  <Notes>19</Notes>
  <HiddenSlides>0</HiddenSlides>
  <MMClips>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Bahnschrift</vt:lpstr>
      <vt:lpstr>Bahnschrift SemiBold SemiConden</vt:lpstr>
      <vt:lpstr>Bahnschrift SemiCondensed</vt:lpstr>
      <vt:lpstr>Bookman Old Style</vt:lpstr>
      <vt:lpstr>Calibri</vt:lpstr>
      <vt:lpstr>Franklin Gothic Book</vt:lpstr>
      <vt:lpstr>Söhne</vt:lpstr>
      <vt:lpstr>Custom</vt:lpstr>
      <vt:lpstr>AtliQ Retail Mart  Promotion Analysis</vt:lpstr>
      <vt:lpstr>                           Introduction</vt:lpstr>
      <vt:lpstr>              Project Objective</vt:lpstr>
      <vt:lpstr>              Dataset</vt:lpstr>
      <vt:lpstr>PowerPoint Presentation</vt:lpstr>
      <vt:lpstr>PowerPoint Presentation</vt:lpstr>
      <vt:lpstr>PowerPoint Presentation</vt:lpstr>
      <vt:lpstr>PowerPoint Presentation</vt:lpstr>
      <vt:lpstr>PowerPoint Presentation</vt:lpstr>
      <vt:lpstr>Store Analysis</vt:lpstr>
      <vt:lpstr>Promotion Type Analysis</vt:lpstr>
      <vt:lpstr>Promotion Type Analysis for Diwali Campaign</vt:lpstr>
      <vt:lpstr>Promotion Type Analysis for Sankranti Campaign</vt:lpstr>
      <vt:lpstr>Product and Category Analysis</vt:lpstr>
      <vt:lpstr>Product and Category Analysis for both campaigns</vt:lpstr>
      <vt:lpstr>PowerPoint Presentation</vt:lpstr>
      <vt:lpstr>Insights</vt:lpstr>
      <vt:lpstr>Insights  (cont..)</vt:lpstr>
      <vt:lpstr>Recommendations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AtliQ Retail Mart  Promotion Analysis</dc:title>
  <dc:creator>Banuvathy</dc:creator>
  <cp:lastModifiedBy>Banuvathy</cp:lastModifiedBy>
  <cp:revision>43</cp:revision>
  <dcterms:created xsi:type="dcterms:W3CDTF">2024-02-28T05:58:54Z</dcterms:created>
  <dcterms:modified xsi:type="dcterms:W3CDTF">2024-03-03T13:49:12Z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